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328" r:id="rId3"/>
    <p:sldId id="371" r:id="rId4"/>
    <p:sldId id="310" r:id="rId5"/>
    <p:sldId id="332" r:id="rId6"/>
    <p:sldId id="333" r:id="rId7"/>
    <p:sldId id="334" r:id="rId8"/>
    <p:sldId id="335" r:id="rId9"/>
    <p:sldId id="337" r:id="rId10"/>
    <p:sldId id="336" r:id="rId11"/>
    <p:sldId id="338" r:id="rId12"/>
    <p:sldId id="339" r:id="rId13"/>
    <p:sldId id="329" r:id="rId14"/>
    <p:sldId id="340" r:id="rId15"/>
    <p:sldId id="342" r:id="rId16"/>
    <p:sldId id="343" r:id="rId17"/>
    <p:sldId id="346" r:id="rId18"/>
    <p:sldId id="344" r:id="rId19"/>
    <p:sldId id="347" r:id="rId20"/>
    <p:sldId id="330" r:id="rId21"/>
    <p:sldId id="363" r:id="rId22"/>
    <p:sldId id="348" r:id="rId23"/>
    <p:sldId id="349" r:id="rId24"/>
    <p:sldId id="361" r:id="rId25"/>
    <p:sldId id="350" r:id="rId26"/>
    <p:sldId id="351" r:id="rId27"/>
    <p:sldId id="355" r:id="rId28"/>
    <p:sldId id="356" r:id="rId29"/>
    <p:sldId id="357" r:id="rId30"/>
    <p:sldId id="359" r:id="rId31"/>
    <p:sldId id="353" r:id="rId32"/>
    <p:sldId id="360" r:id="rId33"/>
    <p:sldId id="354" r:id="rId34"/>
    <p:sldId id="345" r:id="rId35"/>
    <p:sldId id="362" r:id="rId36"/>
    <p:sldId id="364" r:id="rId37"/>
    <p:sldId id="365" r:id="rId38"/>
    <p:sldId id="366" r:id="rId39"/>
    <p:sldId id="370" r:id="rId40"/>
    <p:sldId id="367" r:id="rId41"/>
    <p:sldId id="369" r:id="rId42"/>
    <p:sldId id="368" r:id="rId43"/>
    <p:sldId id="331" r:id="rId44"/>
    <p:sldId id="262" r:id="rId45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7" roundtripDataSignature="AMtx7mi5QZu09MDTXVRyl20DINUb+n0i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93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65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8469A10D-9D9F-7F33-4341-A36B0F6FD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F3C39970-11ED-D693-A7FD-241ED25A4A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8D25E573-8994-697B-21F0-2B1F2556B1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3095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80854FA4-6F65-D78B-3B97-313E27843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810EA126-A87A-1E70-5626-55447EB440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25DC19E6-CB7A-8C40-C07F-44E4FE10C9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5546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BA7533CA-70FE-37DA-4E9F-09A01A283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1BF7190A-A48C-93B1-BD1D-097BF5F0EA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E5A3800A-6480-9B44-0889-9BE3F65ECD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41394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2B334565-244E-A12D-B0CB-CDC0D1457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DB8221BD-138C-2C2D-124F-471701D411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105A6097-45E4-8C25-7026-B24A3BEDFD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A1AB0B85-0919-8AB4-947E-AD0A8F930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0140E87E-2573-CADC-FFCD-96BB2D05F8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C80D810E-232B-207A-CC0B-6B69CCEBCB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3263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645663BB-1499-5FC7-9D4E-36338AF9C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8E4B34B1-92F5-95B2-5836-79BBBF38B5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59534CE3-6FA1-34CF-5CDF-6575110A59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6144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324CD007-A47D-C3C3-E189-ED2C11CA1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12A1E43A-2960-B4CA-91A9-063A412361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267D6581-3AF0-6E0D-69B6-6D54851B39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30818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4ED5824B-2601-CEC0-9CA6-7906B1128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DE83A3E0-4D5B-3712-DAF7-6ADA0C2E9D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1E5F1036-3523-FE6F-3D0D-85908279BE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34212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A2634FE4-ECE7-8F22-3033-9E5325681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0DCB5FFA-DA30-1FFC-3C44-25D8B5E6C4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220F2E13-4362-F738-702E-FB36BDB46E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26883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E1655A0D-214B-2684-FD4A-243FF724B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880492B8-D30A-DE2F-8B0A-973138B4F1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7537B3E8-DBB5-7C42-E069-C9FFEA635C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4420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09631515-A15A-03A3-9E61-EEDF7A0C9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48CAEF0E-9CC8-FEE9-08A0-DD805EB1C8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4A8303E7-CA9F-F2E8-CF04-103C2E3608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15441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1AC00589-B01A-0B1D-9173-BD9621178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2D9D020A-1260-98AD-F20E-EA269F2335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B3CA6F98-B779-2C11-A23F-75B9B2747B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25203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B874DEC4-A5D6-F33B-2D6C-EB59EAB3B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6F3963DC-C01B-8192-0BD3-3F6B0937A4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8482BBD5-28DD-6016-4128-5AFD500F65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16206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91DB3F0D-E80F-8604-F3F1-E661A78C2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264CFD6B-AE5D-5898-2362-F42C7F8B38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B7028DB6-86D3-EA65-0863-ABA53EED62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54922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7AFF036F-3DBB-DDF0-F240-6DCE99619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45CB8D7A-F5D4-0367-1084-1C5A141411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1C4957BD-65AA-D156-3A49-151ABD3C80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01076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2020FA10-A80A-1AC0-80DF-C7946B643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5FFB0C8C-EA63-0D3E-1889-4283B7C3FD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E46AF82E-BAF3-A01F-D374-CFD345615A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08585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55CFA24A-CFC4-F53E-8E17-0EDE2113A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0F7EF06D-FC18-A680-3453-1887AB6652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4D5F9969-9A73-269B-F954-D3E28C9E77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02474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3DF8195D-BE55-AA11-1477-C6D014101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D45CB7B4-4196-D9A4-8366-1C00CCEE47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B51FD7E4-BC0A-9B4C-FF92-6D058AD646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40689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63840535-7BE3-18DE-19E4-C894CF7E5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5757E6B2-2143-6A1A-8C65-C1FABC220E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C78FB3AA-81F0-4B5A-989B-ECC1E67887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02406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DCB5001B-96BF-E973-E81C-66C20A0E3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70CB4608-8923-E5D5-7436-DF27D1BD21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A6F30EA0-7ECB-BA64-D3F0-711F8919BB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10745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AC4F6B46-13F6-FD62-0EB9-73CA6C5BB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AEEB9158-8C08-BCA1-593A-B358B22158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941D037B-C01C-0F82-3E7E-8DF9402A15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4774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DB81F420-A805-75E8-6683-916C7F3EA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6D6F3E78-D864-5A80-801A-0242F2D4DA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2F5E905D-630C-D3BD-A39F-5806CA997B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53724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DAADB56B-18B3-AF2B-1BC8-E282735BD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69715626-0661-19B5-1E2C-47EAD67CFC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7147024D-B437-0436-746B-BF649B37F8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16813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4F4EE693-6ACA-E6E9-56AB-5524F13BD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8AA58FA0-FAE4-CB90-4027-69B1C3BCB4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76A4EEEB-D330-3D6D-1784-801A82A6AD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90474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8FF866E1-B4F9-2069-C00B-D3F4DF83F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98C05C2A-DB56-4DF0-0505-84723F3A87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8E685F50-5E71-DAFB-55BF-15BC6E74E1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93945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38F48B6B-0A53-1B1C-415A-2DD1BDDE8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85378D4B-55A1-0FDD-1537-136C663738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76B61DFA-DA16-03F3-4348-911728BA5C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70488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3A8C74CB-4D13-372D-3288-EADA8930A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43F54B1D-FAEC-E66F-78BE-B1E79FFD4A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DCB84817-2E07-9CF2-F365-A4343A966F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86555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A297A845-8C6A-A0C3-B0A1-E2CC3A525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493C185C-56E3-9551-0246-514A05DA26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03C684D2-4FD2-5B37-5A49-E2D4654B3E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93318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36F8A89E-0F89-5DC7-C5D4-B9DA3C1F5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56D957B4-BEAA-B893-FF4B-0594091903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4ABCDEBD-B77E-EAFA-AC3B-EFD22D0F49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15784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83D454D5-D02C-31E4-3E01-39D044C18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AB1C7344-F881-F803-1196-4EDA5E8895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E3E185B1-B632-30ED-9611-9AB927B715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83194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E452EAE7-6BE9-01A3-1904-12BDE6155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0DB7F61C-3756-D4B4-C67A-80A017CF94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22EB7D7E-C525-2ED0-7864-B1DC59C6E9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76988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5B5480C9-A840-DFD5-2585-FA37ACD0A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6615B10C-0174-1DAF-31B3-20D38604DB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91CF1D3D-CB8C-0D02-9EB3-F1F4969B3D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5068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C42BD087-BD56-2803-1A3E-6D367A0A4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BDB7516F-4EA4-9AAD-6F9A-BF073CB7A3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747D54E7-00A6-E911-BE1B-542C3A33EE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5662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BF207EA1-7F68-BDCD-FA69-EF07FF337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905AEC35-E30F-685B-90E8-8618FE069B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7ADBFA67-0640-8452-3A4E-7C7B491AF4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09333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9FA6454F-95B2-F893-E634-0849B7AD2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369D6650-B2D4-BF92-7569-7238555CD0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74ABADB0-DD6C-CC83-52B8-E3B07621DD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7876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050B0850-308C-32A9-386F-B31A9EDAC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487FED2C-BAD7-CA2F-FC4E-346CCD1568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6E509397-5F02-E003-42B3-7FA8F3D716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48942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C57B0A96-8572-B907-6BE0-F856FC3BB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1B7CBA3C-D0DF-AE33-209D-7994C116D1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013E0351-FE95-5CC6-6E97-8D71F97893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35127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E8D8A677-887B-0726-8153-77C5EC413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7853288E-7D78-04F4-4F05-F67486D1E1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C94E4D86-E78F-2C8B-3626-44675A0CEC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1845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316D29EC-C850-3DE4-4F74-2D22F3235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E803E9B4-5812-C62B-1F05-A04250F40E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43749468-BA92-8E6C-1C88-6C5AA501ED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1841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30849736-0635-D506-0A60-836582043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24D435B7-1532-A461-51BB-B7922FABD7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3948EB22-F5B4-920A-6E40-7AF711E293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4882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C2688661-6F6A-67D3-991B-768C79802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B8082712-9350-7E5A-5F42-6D4867746A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0886005C-D184-DE1E-061C-76A5E62C30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6235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916C6858-CD6F-6234-A824-850CA6B47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9F2CDF30-B4A7-B5B0-0AB5-0A3DC113DA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08C0E18C-29FD-A979-98FC-91DBCD53C6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2685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9"/>
          <p:cNvSpPr txBox="1">
            <a:spLocks noGrp="1"/>
          </p:cNvSpPr>
          <p:nvPr>
            <p:ph type="subTitle" idx="1"/>
          </p:nvPr>
        </p:nvSpPr>
        <p:spPr>
          <a:xfrm>
            <a:off x="575556" y="4005064"/>
            <a:ext cx="8100900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9"/>
          <p:cNvSpPr txBox="1">
            <a:spLocks noGrp="1"/>
          </p:cNvSpPr>
          <p:nvPr>
            <p:ph type="title"/>
          </p:nvPr>
        </p:nvSpPr>
        <p:spPr>
          <a:xfrm>
            <a:off x="539553" y="2204864"/>
            <a:ext cx="8136904" cy="1727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body" idx="2"/>
          </p:nvPr>
        </p:nvSpPr>
        <p:spPr>
          <a:xfrm>
            <a:off x="575556" y="5085184"/>
            <a:ext cx="8100900" cy="122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Char char="o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✔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⮚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1"/>
          <p:cNvSpPr txBox="1">
            <a:spLocks noGrp="1"/>
          </p:cNvSpPr>
          <p:nvPr>
            <p:ph type="subTitle" idx="1"/>
          </p:nvPr>
        </p:nvSpPr>
        <p:spPr>
          <a:xfrm>
            <a:off x="737574" y="2708925"/>
            <a:ext cx="7776864" cy="1014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title"/>
          </p:nvPr>
        </p:nvSpPr>
        <p:spPr>
          <a:xfrm>
            <a:off x="737574" y="3795655"/>
            <a:ext cx="7776864" cy="129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1"/>
          <p:cNvSpPr txBox="1">
            <a:spLocks noGrp="1"/>
          </p:cNvSpPr>
          <p:nvPr>
            <p:ph type="body" idx="2"/>
          </p:nvPr>
        </p:nvSpPr>
        <p:spPr>
          <a:xfrm>
            <a:off x="737572" y="5091799"/>
            <a:ext cx="7776674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Char char="o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✔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⮚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1"/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cxnSp>
        <p:nvCxnSpPr>
          <p:cNvPr id="29" name="Google Shape;29;p11"/>
          <p:cNvCxnSpPr/>
          <p:nvPr/>
        </p:nvCxnSpPr>
        <p:spPr>
          <a:xfrm>
            <a:off x="7974381" y="332656"/>
            <a:ext cx="968057" cy="0"/>
          </a:xfrm>
          <a:prstGeom prst="straightConnector1">
            <a:avLst/>
          </a:prstGeom>
          <a:noFill/>
          <a:ln w="38100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30" name="Google Shape;30;p11"/>
          <p:cNvSpPr/>
          <p:nvPr/>
        </p:nvSpPr>
        <p:spPr>
          <a:xfrm>
            <a:off x="8043223" y="260654"/>
            <a:ext cx="89125" cy="144013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11"/>
          <p:cNvSpPr/>
          <p:nvPr/>
        </p:nvSpPr>
        <p:spPr>
          <a:xfrm>
            <a:off x="8780419" y="267963"/>
            <a:ext cx="108000" cy="126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  <a:reflection stA="52000" endA="300" endPos="35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2">
  <p:cSld name="Title Slide_2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1371600" y="4005071"/>
            <a:ext cx="6400800" cy="1008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539553" y="2204864"/>
            <a:ext cx="8136904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2"/>
          </p:nvPr>
        </p:nvSpPr>
        <p:spPr>
          <a:xfrm>
            <a:off x="1371600" y="5013182"/>
            <a:ext cx="6400800" cy="1008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>
                <a:solidFill>
                  <a:srgbClr val="7F7F7F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Char char="o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✔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⮚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2">
  <p:cSld name="Two Content 2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142846" y="44628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142817" y="1052650"/>
            <a:ext cx="4285167" cy="547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600"/>
              </a:spcBef>
              <a:spcAft>
                <a:spcPts val="0"/>
              </a:spcAft>
              <a:buClr>
                <a:srgbClr val="494429"/>
              </a:buClr>
              <a:buSzPts val="1800"/>
              <a:buChar char="▪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Char char="o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✔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⮚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2"/>
          </p:nvPr>
        </p:nvSpPr>
        <p:spPr>
          <a:xfrm>
            <a:off x="4572002" y="1052519"/>
            <a:ext cx="4429125" cy="547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600"/>
              </a:spcBef>
              <a:spcAft>
                <a:spcPts val="0"/>
              </a:spcAft>
              <a:buClr>
                <a:srgbClr val="494429"/>
              </a:buClr>
              <a:buSzPts val="1800"/>
              <a:buChar char="▪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Char char="o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✔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⮚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6" name="Google Shape;66;p16"/>
          <p:cNvCxnSpPr/>
          <p:nvPr/>
        </p:nvCxnSpPr>
        <p:spPr>
          <a:xfrm>
            <a:off x="89502" y="908721"/>
            <a:ext cx="8911654" cy="0"/>
          </a:xfrm>
          <a:prstGeom prst="straightConnector1">
            <a:avLst/>
          </a:prstGeom>
          <a:noFill/>
          <a:ln w="38100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67" name="Google Shape;67;p16"/>
          <p:cNvSpPr/>
          <p:nvPr/>
        </p:nvSpPr>
        <p:spPr>
          <a:xfrm>
            <a:off x="216404" y="836714"/>
            <a:ext cx="89125" cy="144013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" name="Google Shape;68;p16"/>
          <p:cNvCxnSpPr/>
          <p:nvPr/>
        </p:nvCxnSpPr>
        <p:spPr>
          <a:xfrm>
            <a:off x="4419070" y="1052514"/>
            <a:ext cx="0" cy="5476874"/>
          </a:xfrm>
          <a:prstGeom prst="straightConnector1">
            <a:avLst/>
          </a:prstGeom>
          <a:noFill/>
          <a:ln w="38100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69" name="Google Shape;69;p16"/>
          <p:cNvSpPr/>
          <p:nvPr/>
        </p:nvSpPr>
        <p:spPr>
          <a:xfrm>
            <a:off x="8676456" y="818728"/>
            <a:ext cx="144000" cy="162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  <a:reflection stA="52000" endA="300" endPos="35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cxnSp>
        <p:nvCxnSpPr>
          <p:cNvPr id="72" name="Google Shape;72;p17"/>
          <p:cNvCxnSpPr/>
          <p:nvPr/>
        </p:nvCxnSpPr>
        <p:spPr>
          <a:xfrm>
            <a:off x="7974381" y="332656"/>
            <a:ext cx="968057" cy="0"/>
          </a:xfrm>
          <a:prstGeom prst="straightConnector1">
            <a:avLst/>
          </a:prstGeom>
          <a:noFill/>
          <a:ln w="38100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73" name="Google Shape;73;p17"/>
          <p:cNvSpPr/>
          <p:nvPr/>
        </p:nvSpPr>
        <p:spPr>
          <a:xfrm>
            <a:off x="8043223" y="260654"/>
            <a:ext cx="89125" cy="144013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7"/>
          <p:cNvSpPr/>
          <p:nvPr/>
        </p:nvSpPr>
        <p:spPr>
          <a:xfrm>
            <a:off x="8780419" y="267963"/>
            <a:ext cx="108000" cy="126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  <a:reflection stA="52000" endA="300" endPos="35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Blank">
  <p:cSld name="True Blank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body" idx="1"/>
          </p:nvPr>
        </p:nvSpPr>
        <p:spPr>
          <a:xfrm>
            <a:off x="142814" y="1052650"/>
            <a:ext cx="4285166" cy="547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600"/>
              </a:spcBef>
              <a:spcAft>
                <a:spcPts val="0"/>
              </a:spcAft>
              <a:buClr>
                <a:srgbClr val="494429"/>
              </a:buClr>
              <a:buSzPts val="1800"/>
              <a:buChar char="▪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Char char="o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✔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⮚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body" idx="2"/>
          </p:nvPr>
        </p:nvSpPr>
        <p:spPr>
          <a:xfrm>
            <a:off x="4572001" y="1052515"/>
            <a:ext cx="4429125" cy="547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600"/>
              </a:spcBef>
              <a:spcAft>
                <a:spcPts val="0"/>
              </a:spcAft>
              <a:buClr>
                <a:srgbClr val="494429"/>
              </a:buClr>
              <a:buSzPts val="1800"/>
              <a:buChar char="▪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Char char="o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✔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⮚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54" name="Google Shape;54;p14"/>
          <p:cNvCxnSpPr/>
          <p:nvPr/>
        </p:nvCxnSpPr>
        <p:spPr>
          <a:xfrm>
            <a:off x="89502" y="908721"/>
            <a:ext cx="8911654" cy="0"/>
          </a:xfrm>
          <a:prstGeom prst="straightConnector1">
            <a:avLst/>
          </a:prstGeom>
          <a:noFill/>
          <a:ln w="38100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55" name="Google Shape;55;p14"/>
          <p:cNvSpPr/>
          <p:nvPr/>
        </p:nvSpPr>
        <p:spPr>
          <a:xfrm>
            <a:off x="216402" y="836714"/>
            <a:ext cx="89125" cy="144013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4"/>
          <p:cNvSpPr/>
          <p:nvPr/>
        </p:nvSpPr>
        <p:spPr>
          <a:xfrm>
            <a:off x="8676456" y="818728"/>
            <a:ext cx="144000" cy="162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  <a:reflection stA="52000" endA="300" endPos="35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8643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title"/>
          </p:nvPr>
        </p:nvSpPr>
        <p:spPr>
          <a:xfrm>
            <a:off x="142846" y="44628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body" idx="1"/>
          </p:nvPr>
        </p:nvSpPr>
        <p:spPr>
          <a:xfrm>
            <a:off x="142846" y="1052736"/>
            <a:ext cx="8858312" cy="547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spcBef>
                <a:spcPts val="600"/>
              </a:spcBef>
              <a:spcAft>
                <a:spcPts val="0"/>
              </a:spcAft>
              <a:buClr>
                <a:srgbClr val="494429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Noto Sans Symbols"/>
              <a:buChar char="⮚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5" r:id="rId3"/>
    <p:sldLayoutId id="2147483656" r:id="rId4"/>
    <p:sldLayoutId id="2147483657" r:id="rId5"/>
    <p:sldLayoutId id="2147483658" r:id="rId6"/>
    <p:sldLayoutId id="214748365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paek@cau.ac.k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"/>
          <p:cNvSpPr txBox="1">
            <a:spLocks noGrp="1"/>
          </p:cNvSpPr>
          <p:nvPr>
            <p:ph type="subTitle" idx="1"/>
          </p:nvPr>
        </p:nvSpPr>
        <p:spPr>
          <a:xfrm>
            <a:off x="575556" y="4005064"/>
            <a:ext cx="8100900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US" dirty="0"/>
              <a:t>IEEE International Conference on Safety, Security, and Rescue Robotics (SSRR) 2020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US" dirty="0" err="1"/>
              <a:t>Xiting</a:t>
            </a:r>
            <a:r>
              <a:rPr lang="en-US" dirty="0"/>
              <a:t> Zhao, </a:t>
            </a:r>
            <a:r>
              <a:rPr lang="en-US" dirty="0" err="1"/>
              <a:t>Zhijie</a:t>
            </a:r>
            <a:r>
              <a:rPr lang="en-US" dirty="0"/>
              <a:t> Yang and Sören Schwertfeger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endParaRPr lang="en-US" dirty="0"/>
          </a:p>
        </p:txBody>
      </p:sp>
      <p:sp>
        <p:nvSpPr>
          <p:cNvPr id="83" name="Google Shape;83;p1"/>
          <p:cNvSpPr txBox="1">
            <a:spLocks noGrp="1"/>
          </p:cNvSpPr>
          <p:nvPr>
            <p:ph type="title"/>
          </p:nvPr>
        </p:nvSpPr>
        <p:spPr>
          <a:xfrm>
            <a:off x="539553" y="2204864"/>
            <a:ext cx="8136904" cy="1727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200" dirty="0"/>
              <a:t>Mapping with Reflection – Detection and Utilization of Reflection in 3D Lidar Scans</a:t>
            </a:r>
            <a:endParaRPr sz="3200" dirty="0"/>
          </a:p>
        </p:txBody>
      </p:sp>
      <p:sp>
        <p:nvSpPr>
          <p:cNvPr id="84" name="Google Shape;84;p1"/>
          <p:cNvSpPr txBox="1">
            <a:spLocks noGrp="1"/>
          </p:cNvSpPr>
          <p:nvPr>
            <p:ph type="body" idx="2"/>
          </p:nvPr>
        </p:nvSpPr>
        <p:spPr>
          <a:xfrm>
            <a:off x="575556" y="5085184"/>
            <a:ext cx="8100900" cy="122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</a:pPr>
            <a:r>
              <a:rPr lang="en-US" altLang="ko-KR" dirty="0" err="1"/>
              <a:t>Kyungmin</a:t>
            </a:r>
            <a:r>
              <a:rPr lang="ko-KR" dirty="0"/>
              <a:t> </a:t>
            </a:r>
            <a:r>
              <a:rPr lang="en-US" altLang="ko-KR" dirty="0"/>
              <a:t>Kim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</a:pPr>
            <a:r>
              <a:rPr lang="ko-KR" dirty="0" err="1"/>
              <a:t>Chung-Ang</a:t>
            </a:r>
            <a:r>
              <a:rPr lang="ko-KR" dirty="0"/>
              <a:t> </a:t>
            </a:r>
            <a:r>
              <a:rPr lang="ko-KR" dirty="0" err="1"/>
              <a:t>University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</a:pPr>
            <a:r>
              <a:rPr lang="en-US" altLang="ko-KR" u="sng" dirty="0" err="1">
                <a:solidFill>
                  <a:schemeClr val="hlink"/>
                </a:solidFill>
                <a:hlinkClick r:id="rId3"/>
              </a:rPr>
              <a:t>kyungddin</a:t>
            </a:r>
            <a:r>
              <a:rPr lang="ko-KR" u="sng" dirty="0">
                <a:solidFill>
                  <a:schemeClr val="hlink"/>
                </a:solidFill>
                <a:hlinkClick r:id="rId3"/>
              </a:rPr>
              <a:t>@cau.ac.kr</a:t>
            </a:r>
            <a:r>
              <a:rPr lang="ko-KR" dirty="0"/>
              <a:t>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</a:pPr>
            <a:r>
              <a:rPr lang="en-US" altLang="ko-KR" dirty="0"/>
              <a:t>Jul</a:t>
            </a:r>
            <a:r>
              <a:rPr lang="ko-KR" dirty="0"/>
              <a:t>. </a:t>
            </a:r>
            <a:r>
              <a:rPr lang="en-US" altLang="ko-KR" dirty="0"/>
              <a:t>31st</a:t>
            </a:r>
            <a:r>
              <a:rPr lang="ko-KR" dirty="0"/>
              <a:t> 20</a:t>
            </a:r>
            <a:r>
              <a:rPr lang="en-US" altLang="ko-KR" dirty="0"/>
              <a:t>25</a:t>
            </a:r>
            <a:endParaRPr dirty="0"/>
          </a:p>
        </p:txBody>
      </p:sp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30900" y="235738"/>
            <a:ext cx="851237" cy="798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4379" y="244757"/>
            <a:ext cx="1247745" cy="6078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" name="Google Shape;87;p1"/>
          <p:cNvCxnSpPr/>
          <p:nvPr/>
        </p:nvCxnSpPr>
        <p:spPr>
          <a:xfrm>
            <a:off x="629564" y="3768062"/>
            <a:ext cx="1235142" cy="0"/>
          </a:xfrm>
          <a:prstGeom prst="straightConnector1">
            <a:avLst/>
          </a:prstGeom>
          <a:noFill/>
          <a:ln w="38100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88" name="Google Shape;88;p1"/>
          <p:cNvSpPr/>
          <p:nvPr/>
        </p:nvSpPr>
        <p:spPr>
          <a:xfrm>
            <a:off x="1674563" y="3714061"/>
            <a:ext cx="89125" cy="10801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  <a:reflection stA="52000" endA="300" endPos="35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698406" y="3714057"/>
            <a:ext cx="89125" cy="10801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77478430-13C3-C02A-54BD-2BCC857E5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BEDE0507-ADE2-0AF5-61E7-C9FF0A12F1D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B916D5FA-6BC7-0855-A1A4-A8D6DC9197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dirty="0"/>
              <a:t>Introduction: Lidar Dual Return</a:t>
            </a:r>
            <a:endParaRPr dirty="0"/>
          </a:p>
        </p:txBody>
      </p:sp>
      <p:sp>
        <p:nvSpPr>
          <p:cNvPr id="5" name="Google Shape;95;p2">
            <a:extLst>
              <a:ext uri="{FF2B5EF4-FFF2-40B4-BE49-F238E27FC236}">
                <a16:creationId xmlns:a16="http://schemas.microsoft.com/office/drawing/2014/main" id="{0B7B967F-C086-0D7E-535D-3B192687E6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846" y="1052736"/>
            <a:ext cx="8858312" cy="1998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ko-KR" altLang="en-US" sz="1600" dirty="0"/>
              <a:t>일부 </a:t>
            </a:r>
            <a:r>
              <a:rPr lang="en-US" altLang="ko-KR" sz="1600" dirty="0"/>
              <a:t>LiDAR </a:t>
            </a:r>
            <a:r>
              <a:rPr lang="ko-KR" altLang="en-US" sz="1600" dirty="0"/>
              <a:t>장비의 경우 </a:t>
            </a:r>
            <a:r>
              <a:rPr lang="en-US" altLang="ko-KR" sz="1600" dirty="0">
                <a:solidFill>
                  <a:schemeClr val="bg2"/>
                </a:solidFill>
              </a:rPr>
              <a:t>Dual Return </a:t>
            </a:r>
            <a:r>
              <a:rPr lang="ko-KR" altLang="en-US" sz="1600" dirty="0"/>
              <a:t>기능을 지원함</a:t>
            </a:r>
            <a:endParaRPr lang="en-US" altLang="ko-KR" sz="1600" dirty="0"/>
          </a:p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endParaRPr lang="en-US" sz="1400" dirty="0"/>
          </a:p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ko-KR" altLang="en-US" sz="1600" dirty="0"/>
              <a:t>하나의 레이저 펄스가 반사</a:t>
            </a:r>
            <a:r>
              <a:rPr lang="en-US" altLang="ko-KR" sz="1600" dirty="0"/>
              <a:t>/</a:t>
            </a:r>
            <a:r>
              <a:rPr lang="ko-KR" altLang="en-US" sz="1600" dirty="0" err="1"/>
              <a:t>투과등의</a:t>
            </a:r>
            <a:r>
              <a:rPr lang="ko-KR" altLang="en-US" sz="1600" dirty="0"/>
              <a:t> 이유로 </a:t>
            </a:r>
            <a:r>
              <a:rPr lang="ko-KR" altLang="en-US" sz="1600" dirty="0">
                <a:solidFill>
                  <a:schemeClr val="bg2"/>
                </a:solidFill>
              </a:rPr>
              <a:t>여러 물체를 맞출 경우</a:t>
            </a:r>
            <a:br>
              <a:rPr lang="en-US" altLang="ko-KR" sz="1600" dirty="0">
                <a:solidFill>
                  <a:schemeClr val="bg2"/>
                </a:solidFill>
              </a:rPr>
            </a:br>
            <a:r>
              <a:rPr lang="en-US" altLang="ko-KR" sz="1600" dirty="0">
                <a:solidFill>
                  <a:schemeClr val="bg2"/>
                </a:solidFill>
              </a:rPr>
              <a:t>TOF(Time Of Flight)</a:t>
            </a:r>
            <a:r>
              <a:rPr lang="ko-KR" altLang="en-US" sz="1600" dirty="0">
                <a:solidFill>
                  <a:schemeClr val="bg2"/>
                </a:solidFill>
              </a:rPr>
              <a:t>를 기준으로</a:t>
            </a:r>
            <a:r>
              <a:rPr lang="ko-KR" altLang="en-US" sz="1600" dirty="0"/>
              <a:t> </a:t>
            </a:r>
            <a:r>
              <a:rPr lang="en-US" altLang="ko-KR" sz="1600" b="1" dirty="0"/>
              <a:t>1st Return</a:t>
            </a:r>
            <a:r>
              <a:rPr lang="ko-KR" altLang="en-US" sz="1600" dirty="0"/>
              <a:t>과 </a:t>
            </a:r>
            <a:r>
              <a:rPr lang="en-US" altLang="ko-KR" sz="1600" b="1" dirty="0"/>
              <a:t>2nd Return</a:t>
            </a:r>
            <a:r>
              <a:rPr lang="ko-KR" altLang="en-US" sz="1600" dirty="0"/>
              <a:t>으로 나눔</a:t>
            </a:r>
            <a:endParaRPr lang="en-US" altLang="ko-KR" sz="1600" dirty="0"/>
          </a:p>
        </p:txBody>
      </p:sp>
      <p:pic>
        <p:nvPicPr>
          <p:cNvPr id="2" name="Picture 2" descr="거울 - 무료 가구 및 가정개 아이콘">
            <a:extLst>
              <a:ext uri="{FF2B5EF4-FFF2-40B4-BE49-F238E27FC236}">
                <a16:creationId xmlns:a16="http://schemas.microsoft.com/office/drawing/2014/main" id="{6E4608A3-A9A9-3FEB-AB44-EA600FE56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756" y="3428999"/>
            <a:ext cx="1566570" cy="156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OS1-32 – NewSemi Technology">
            <a:extLst>
              <a:ext uri="{FF2B5EF4-FFF2-40B4-BE49-F238E27FC236}">
                <a16:creationId xmlns:a16="http://schemas.microsoft.com/office/drawing/2014/main" id="{A14B10F8-6E92-831E-4ABB-797ABE5CFE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6" t="9244" r="19818" b="7603"/>
          <a:stretch>
            <a:fillRect/>
          </a:stretch>
        </p:blipFill>
        <p:spPr bwMode="auto">
          <a:xfrm flipH="1">
            <a:off x="1603631" y="2920850"/>
            <a:ext cx="925606" cy="101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클립아트, 만화 영화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08E9D2E-A9EB-5DD4-8467-C45968CF2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8400" y="5160553"/>
            <a:ext cx="959797" cy="1093076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AABA080-3B0F-9028-C6FB-31A2BC71BF93}"/>
              </a:ext>
            </a:extLst>
          </p:cNvPr>
          <p:cNvCxnSpPr>
            <a:cxnSpLocks/>
          </p:cNvCxnSpPr>
          <p:nvPr/>
        </p:nvCxnSpPr>
        <p:spPr>
          <a:xfrm>
            <a:off x="2632364" y="3315855"/>
            <a:ext cx="4272558" cy="9074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67DC428-E655-A292-9A79-D6F03397A7B8}"/>
              </a:ext>
            </a:extLst>
          </p:cNvPr>
          <p:cNvCxnSpPr>
            <a:cxnSpLocks/>
          </p:cNvCxnSpPr>
          <p:nvPr/>
        </p:nvCxnSpPr>
        <p:spPr>
          <a:xfrm flipH="1">
            <a:off x="5488197" y="4223327"/>
            <a:ext cx="1390355" cy="114966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F2665A1-BC35-7E1A-7DF3-BF86C528BFC7}"/>
              </a:ext>
            </a:extLst>
          </p:cNvPr>
          <p:cNvCxnSpPr>
            <a:cxnSpLocks/>
          </p:cNvCxnSpPr>
          <p:nvPr/>
        </p:nvCxnSpPr>
        <p:spPr>
          <a:xfrm flipH="1">
            <a:off x="5998717" y="4223327"/>
            <a:ext cx="919390" cy="26346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6AB9FEF-D7B0-0124-62C7-7E72A1C26490}"/>
              </a:ext>
            </a:extLst>
          </p:cNvPr>
          <p:cNvCxnSpPr>
            <a:cxnSpLocks/>
          </p:cNvCxnSpPr>
          <p:nvPr/>
        </p:nvCxnSpPr>
        <p:spPr>
          <a:xfrm flipV="1">
            <a:off x="5419870" y="4223327"/>
            <a:ext cx="1153078" cy="961011"/>
          </a:xfrm>
          <a:prstGeom prst="straightConnector1">
            <a:avLst/>
          </a:prstGeom>
          <a:ln w="3810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6C26809-5458-19BF-55F6-C2CD7AF5B4D2}"/>
              </a:ext>
            </a:extLst>
          </p:cNvPr>
          <p:cNvCxnSpPr>
            <a:cxnSpLocks/>
          </p:cNvCxnSpPr>
          <p:nvPr/>
        </p:nvCxnSpPr>
        <p:spPr>
          <a:xfrm flipH="1" flipV="1">
            <a:off x="2675901" y="3480951"/>
            <a:ext cx="3585728" cy="742376"/>
          </a:xfrm>
          <a:prstGeom prst="straightConnector1">
            <a:avLst/>
          </a:prstGeom>
          <a:ln w="3810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A49029C-AA18-5111-BC92-04FDFBEB9E0B}"/>
              </a:ext>
            </a:extLst>
          </p:cNvPr>
          <p:cNvSpPr txBox="1"/>
          <p:nvPr/>
        </p:nvSpPr>
        <p:spPr>
          <a:xfrm>
            <a:off x="6788221" y="5337080"/>
            <a:ext cx="21002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거울면은 정반사로 인해</a:t>
            </a:r>
            <a:b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실제 레이저 도달 시간이</a:t>
            </a:r>
            <a:b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매우 </a:t>
            </a:r>
            <a:r>
              <a:rPr lang="ko-KR" alt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길어짐</a:t>
            </a:r>
            <a:b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(2nd Return)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E16EF99-DDFF-7762-4011-45B01BB13980}"/>
              </a:ext>
            </a:extLst>
          </p:cNvPr>
          <p:cNvSpPr txBox="1"/>
          <p:nvPr/>
        </p:nvSpPr>
        <p:spPr>
          <a:xfrm>
            <a:off x="2392497" y="4680492"/>
            <a:ext cx="188064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반면 산란된 레이저가</a:t>
            </a:r>
            <a:b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맞춘 물체는</a:t>
            </a:r>
            <a:b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거울 자체보다</a:t>
            </a:r>
            <a:b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상대적으로 빠르게</a:t>
            </a:r>
            <a:b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레이저가 도달</a:t>
            </a:r>
            <a:b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(1st Return)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0468468-D1AC-6FA9-E954-E4320D18A543}"/>
              </a:ext>
            </a:extLst>
          </p:cNvPr>
          <p:cNvSpPr/>
          <p:nvPr/>
        </p:nvSpPr>
        <p:spPr>
          <a:xfrm>
            <a:off x="6572948" y="1162949"/>
            <a:ext cx="2183125" cy="144802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TOF</a:t>
            </a:r>
            <a:br>
              <a:rPr lang="en-US" altLang="ko-KR" b="1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altLang="ko-KR" b="1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ko-KR" altLang="en-US" b="1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레이저가 반사되어</a:t>
            </a:r>
            <a:br>
              <a:rPr lang="en-US" altLang="ko-KR" b="1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ko-KR" altLang="en-US" b="1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돌아오는데 걸리는</a:t>
            </a:r>
            <a:r>
              <a:rPr lang="en-US" altLang="ko-KR" b="1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b="1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시간</a:t>
            </a:r>
            <a:endParaRPr lang="en-US" altLang="ko-KR" b="1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61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0E6BA631-B04E-F8C0-F3C2-E5E3E7927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4B3FE7F3-1B3F-07D0-4245-D3F6DD4DD39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CCB9B090-0964-A373-1AE3-BA5EF6643B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dirty="0"/>
              <a:t>Introduction: Background</a:t>
            </a:r>
            <a:endParaRPr dirty="0"/>
          </a:p>
        </p:txBody>
      </p:sp>
      <p:pic>
        <p:nvPicPr>
          <p:cNvPr id="4098" name="Picture 2" descr="ShanghaiTech University Furthers SLAM Research with High-Resolution  Datasets - Clearpath Robotics">
            <a:extLst>
              <a:ext uri="{FF2B5EF4-FFF2-40B4-BE49-F238E27FC236}">
                <a16:creationId xmlns:a16="http://schemas.microsoft.com/office/drawing/2014/main" id="{51200B92-8167-91FF-6AD9-C421D08E1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951" y="3333755"/>
            <a:ext cx="4634095" cy="2896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95;p2">
            <a:extLst>
              <a:ext uri="{FF2B5EF4-FFF2-40B4-BE49-F238E27FC236}">
                <a16:creationId xmlns:a16="http://schemas.microsoft.com/office/drawing/2014/main" id="{FC5CF193-F2CA-5B0C-6736-B7529C8978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846" y="1052736"/>
            <a:ext cx="8858312" cy="226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데이터 수집을 위해 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  <a:t>MARS Jackal Mapper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라는 매핑 로봇 플랫폼을 활용</a:t>
            </a:r>
            <a:endParaRPr lang="en-US" altLang="ko-KR" sz="1800" dirty="0">
              <a:solidFill>
                <a:schemeClr val="tx2">
                  <a:lumMod val="25000"/>
                </a:schemeClr>
              </a:solidFill>
            </a:endParaRPr>
          </a:p>
          <a:p>
            <a:pPr marL="714368" lvl="1" indent="-257168">
              <a:lnSpc>
                <a:spcPct val="150000"/>
              </a:lnSpc>
              <a:spcBef>
                <a:spcPts val="0"/>
              </a:spcBef>
              <a:buClr>
                <a:srgbClr val="494429"/>
              </a:buClr>
              <a:buSzPts val="2000"/>
              <a:buChar char="▪"/>
            </a:pPr>
            <a:r>
              <a:rPr lang="en-US" altLang="ko-KR" sz="1600" dirty="0">
                <a:solidFill>
                  <a:schemeClr val="bg2"/>
                </a:solidFill>
              </a:rPr>
              <a:t>RGB Camera, IMU, Robot Odometry</a:t>
            </a:r>
            <a:r>
              <a:rPr lang="ko-KR" altLang="en-US" sz="1600" dirty="0">
                <a:solidFill>
                  <a:schemeClr val="bg2"/>
                </a:solidFill>
              </a:rPr>
              <a:t> 그리고 두 대의 </a:t>
            </a:r>
            <a:r>
              <a:rPr lang="en-US" altLang="ko-KR" sz="1600" dirty="0">
                <a:solidFill>
                  <a:schemeClr val="bg2"/>
                </a:solidFill>
              </a:rPr>
              <a:t>Velodyne</a:t>
            </a:r>
            <a:r>
              <a:rPr lang="ko-KR" altLang="en-US" sz="1600" dirty="0">
                <a:solidFill>
                  <a:schemeClr val="bg2"/>
                </a:solidFill>
              </a:rPr>
              <a:t>사 </a:t>
            </a:r>
            <a:r>
              <a:rPr lang="en-US" altLang="ko-KR" sz="1600" dirty="0">
                <a:solidFill>
                  <a:schemeClr val="bg2"/>
                </a:solidFill>
              </a:rPr>
              <a:t>Lidar </a:t>
            </a:r>
            <a:r>
              <a:rPr lang="ko-KR" altLang="en-US" sz="1600" dirty="0">
                <a:solidFill>
                  <a:schemeClr val="bg2"/>
                </a:solidFill>
              </a:rPr>
              <a:t>장착</a:t>
            </a:r>
            <a:endParaRPr lang="en-US" altLang="ko-KR" sz="1600" dirty="0">
              <a:solidFill>
                <a:schemeClr val="bg2"/>
              </a:solidFill>
            </a:endParaRPr>
          </a:p>
          <a:p>
            <a:pPr marL="714368" lvl="1" indent="-257168">
              <a:lnSpc>
                <a:spcPct val="150000"/>
              </a:lnSpc>
              <a:spcBef>
                <a:spcPts val="0"/>
              </a:spcBef>
              <a:buClr>
                <a:srgbClr val="494429"/>
              </a:buClr>
              <a:buSzPts val="2000"/>
              <a:buChar char="▪"/>
            </a:pPr>
            <a:r>
              <a:rPr lang="en-US" altLang="ko-KR" sz="1600" dirty="0">
                <a:solidFill>
                  <a:schemeClr val="bg2"/>
                </a:solidFill>
              </a:rPr>
              <a:t>Velodyne HDL-32E </a:t>
            </a:r>
            <a:r>
              <a:rPr lang="ko-KR" altLang="en-US" sz="1600" dirty="0">
                <a:solidFill>
                  <a:schemeClr val="bg2"/>
                </a:solidFill>
              </a:rPr>
              <a:t>모델 사용 </a:t>
            </a:r>
            <a:r>
              <a:rPr lang="en-US" altLang="ko-KR" sz="1600" dirty="0">
                <a:solidFill>
                  <a:schemeClr val="bg2"/>
                </a:solidFill>
              </a:rPr>
              <a:t>(</a:t>
            </a:r>
            <a:r>
              <a:rPr lang="ko-KR" altLang="en-US" sz="1600" dirty="0">
                <a:solidFill>
                  <a:schemeClr val="bg2"/>
                </a:solidFill>
              </a:rPr>
              <a:t>한 대는 수평방향</a:t>
            </a:r>
            <a:r>
              <a:rPr lang="en-US" altLang="ko-KR" sz="1600" dirty="0">
                <a:solidFill>
                  <a:schemeClr val="bg2"/>
                </a:solidFill>
              </a:rPr>
              <a:t>, </a:t>
            </a:r>
            <a:r>
              <a:rPr lang="ko-KR" altLang="en-US" sz="1600" dirty="0">
                <a:solidFill>
                  <a:schemeClr val="bg2"/>
                </a:solidFill>
              </a:rPr>
              <a:t>한 대는 수직방향 장착</a:t>
            </a:r>
            <a:r>
              <a:rPr lang="en-US" altLang="ko-KR" sz="1600" dirty="0">
                <a:solidFill>
                  <a:schemeClr val="bg2"/>
                </a:solidFill>
              </a:rPr>
              <a:t>)</a:t>
            </a:r>
          </a:p>
          <a:p>
            <a:pPr marL="714368" lvl="1" indent="-257168">
              <a:lnSpc>
                <a:spcPct val="150000"/>
              </a:lnSpc>
              <a:spcBef>
                <a:spcPts val="0"/>
              </a:spcBef>
              <a:buClr>
                <a:srgbClr val="494429"/>
              </a:buClr>
              <a:buSzPts val="2000"/>
              <a:buChar char="▪"/>
            </a:pPr>
            <a:endParaRPr lang="en-US" altLang="ko-KR" sz="1600" dirty="0">
              <a:solidFill>
                <a:schemeClr val="bg2"/>
              </a:solidFill>
            </a:endParaRPr>
          </a:p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en-US" sz="1800" dirty="0">
                <a:solidFill>
                  <a:schemeClr val="tx2">
                    <a:lumMod val="25000"/>
                  </a:schemeClr>
                </a:solidFill>
              </a:rPr>
              <a:t>SLAM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의 경우 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  <a:t>Shang-</a:t>
            </a:r>
            <a:r>
              <a:rPr lang="en-US" altLang="ko-KR" sz="1800" dirty="0" err="1">
                <a:solidFill>
                  <a:schemeClr val="tx2">
                    <a:lumMod val="25000"/>
                  </a:schemeClr>
                </a:solidFill>
              </a:rPr>
              <a:t>hai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  <a:t> Tech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의 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  <a:t>MARS Lab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에서 개발한 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  <a:t>SLAM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을 활용</a:t>
            </a:r>
            <a:endParaRPr lang="en-US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2A5C6-2756-E98D-DC9D-50C97B6D0B87}"/>
              </a:ext>
            </a:extLst>
          </p:cNvPr>
          <p:cNvSpPr txBox="1"/>
          <p:nvPr/>
        </p:nvSpPr>
        <p:spPr>
          <a:xfrm>
            <a:off x="3472980" y="6247965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MARS Jackal Mapper</a:t>
            </a:r>
            <a:endParaRPr lang="ko-KR" alt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04C5A330-1E27-221E-2A48-992B55B6DD31}"/>
              </a:ext>
            </a:extLst>
          </p:cNvPr>
          <p:cNvSpPr/>
          <p:nvPr/>
        </p:nvSpPr>
        <p:spPr>
          <a:xfrm>
            <a:off x="4322618" y="3023568"/>
            <a:ext cx="1099018" cy="10990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5C995EF-8D34-B6DF-482F-7A31E9812191}"/>
              </a:ext>
            </a:extLst>
          </p:cNvPr>
          <p:cNvSpPr/>
          <p:nvPr/>
        </p:nvSpPr>
        <p:spPr>
          <a:xfrm>
            <a:off x="4779818" y="4077307"/>
            <a:ext cx="1099018" cy="10990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813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0FCE08B9-3473-9350-5BD1-40FB7029C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E9B829F0-870F-26F6-A0F2-24383BC7542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8FB339DF-53C5-5302-F340-AA505B63FA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dirty="0"/>
              <a:t>Introduction: Background</a:t>
            </a:r>
            <a:endParaRPr dirty="0"/>
          </a:p>
        </p:txBody>
      </p:sp>
      <p:sp>
        <p:nvSpPr>
          <p:cNvPr id="11" name="Google Shape;95;p2">
            <a:extLst>
              <a:ext uri="{FF2B5EF4-FFF2-40B4-BE49-F238E27FC236}">
                <a16:creationId xmlns:a16="http://schemas.microsoft.com/office/drawing/2014/main" id="{9C70AF43-BE05-489F-8BBE-66F886A951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846" y="1052736"/>
            <a:ext cx="8858312" cy="226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en-US" sz="1800" dirty="0">
                <a:solidFill>
                  <a:schemeClr val="tx2">
                    <a:lumMod val="25000"/>
                  </a:schemeClr>
                </a:solidFill>
              </a:rPr>
              <a:t>Shang-</a:t>
            </a:r>
            <a:r>
              <a:rPr lang="en-US" sz="1800" dirty="0" err="1">
                <a:solidFill>
                  <a:schemeClr val="tx2">
                    <a:lumMod val="25000"/>
                  </a:schemeClr>
                </a:solidFill>
              </a:rPr>
              <a:t>hai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 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  <a:t>Tech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의 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  <a:t>STAR Center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라는 건물의 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  <a:t>2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층을 돌며 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  <a:t>data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를 수집</a:t>
            </a:r>
            <a:endParaRPr lang="en-US" altLang="ko-KR" sz="1800" dirty="0">
              <a:solidFill>
                <a:schemeClr val="tx2">
                  <a:lumMod val="25000"/>
                </a:schemeClr>
              </a:solidFill>
            </a:endParaRPr>
          </a:p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en-US" sz="1800" dirty="0">
                <a:solidFill>
                  <a:schemeClr val="tx2">
                    <a:lumMod val="25000"/>
                  </a:schemeClr>
                </a:solidFill>
              </a:rPr>
              <a:t>Fig. 2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의 숫자는 주요 데이터 수집 장소를 의미하며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  <a:t>,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장소 사진은 하단에 있음</a:t>
            </a:r>
            <a:endParaRPr lang="en-US" sz="1800" dirty="0">
              <a:solidFill>
                <a:schemeClr val="tx2">
                  <a:lumMod val="2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6B1A8D-1959-4D75-48B6-10BE2E9B7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2155495"/>
            <a:ext cx="6807200" cy="26427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EB70BA5-B255-2C7F-AF89-F629179D6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400" y="4798290"/>
            <a:ext cx="6807200" cy="183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11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63519C76-CFD8-1069-BA01-02210407E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>
            <a:extLst>
              <a:ext uri="{FF2B5EF4-FFF2-40B4-BE49-F238E27FC236}">
                <a16:creationId xmlns:a16="http://schemas.microsoft.com/office/drawing/2014/main" id="{4080C8E6-5C57-19A3-97FC-309866E0FF5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37574" y="2708925"/>
            <a:ext cx="7776864" cy="1014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US" dirty="0"/>
              <a:t>Sensor, Intensity Peak</a:t>
            </a:r>
            <a:endParaRPr dirty="0"/>
          </a:p>
        </p:txBody>
      </p:sp>
      <p:sp>
        <p:nvSpPr>
          <p:cNvPr id="104" name="Google Shape;104;p3">
            <a:extLst>
              <a:ext uri="{FF2B5EF4-FFF2-40B4-BE49-F238E27FC236}">
                <a16:creationId xmlns:a16="http://schemas.microsoft.com/office/drawing/2014/main" id="{7403A4FD-B2AB-09E4-A197-B91CF6744D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7574" y="3795655"/>
            <a:ext cx="7776864" cy="129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dirty="0"/>
              <a:t>II: Physical Characteristic Analysis</a:t>
            </a:r>
            <a:endParaRPr dirty="0"/>
          </a:p>
        </p:txBody>
      </p:sp>
      <p:sp>
        <p:nvSpPr>
          <p:cNvPr id="105" name="Google Shape;105;p3">
            <a:extLst>
              <a:ext uri="{FF2B5EF4-FFF2-40B4-BE49-F238E27FC236}">
                <a16:creationId xmlns:a16="http://schemas.microsoft.com/office/drawing/2014/main" id="{B85FEB7B-1A17-B641-EBC8-8350CDC8BFA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737572" y="5091799"/>
            <a:ext cx="7776674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</a:pPr>
            <a:endParaRPr dirty="0"/>
          </a:p>
        </p:txBody>
      </p:sp>
      <p:sp>
        <p:nvSpPr>
          <p:cNvPr id="106" name="Google Shape;106;p3">
            <a:extLst>
              <a:ext uri="{FF2B5EF4-FFF2-40B4-BE49-F238E27FC236}">
                <a16:creationId xmlns:a16="http://schemas.microsoft.com/office/drawing/2014/main" id="{83193F9E-185D-5418-DE73-1214DBD29A7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1304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8FA7E550-E51A-7DFB-D423-BF61BBC23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5E879C4E-CC1D-2DAF-AF12-97F54E56AD7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0164B411-89D4-93A8-9B27-7BD6A554F2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dirty="0"/>
              <a:t>Sensor Characteristic</a:t>
            </a:r>
            <a:endParaRPr dirty="0"/>
          </a:p>
        </p:txBody>
      </p:sp>
      <p:sp>
        <p:nvSpPr>
          <p:cNvPr id="11" name="Google Shape;95;p2">
            <a:extLst>
              <a:ext uri="{FF2B5EF4-FFF2-40B4-BE49-F238E27FC236}">
                <a16:creationId xmlns:a16="http://schemas.microsoft.com/office/drawing/2014/main" id="{FA2228D9-0120-3BDE-442B-200519CF2B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846" y="1052736"/>
            <a:ext cx="8858312" cy="3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en-US" sz="1800" dirty="0">
                <a:solidFill>
                  <a:schemeClr val="tx2">
                    <a:lumMod val="25000"/>
                  </a:schemeClr>
                </a:solidFill>
              </a:rPr>
              <a:t>Velodyne HDL-32E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는 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  <a:t>TOF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를 기반으로 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  <a:t>1st Return/2nd Return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을 나누지 않으며</a:t>
            </a:r>
            <a:b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</a:br>
            <a:r>
              <a:rPr lang="en-US" altLang="ko-KR" sz="1800" dirty="0">
                <a:solidFill>
                  <a:srgbClr val="FF0000"/>
                </a:solidFill>
              </a:rPr>
              <a:t>Strongest Return</a:t>
            </a:r>
            <a:r>
              <a:rPr lang="ko-KR" altLang="en-US" sz="1800" dirty="0">
                <a:solidFill>
                  <a:srgbClr val="FF0000"/>
                </a:solidFill>
              </a:rPr>
              <a:t>과 </a:t>
            </a:r>
            <a:r>
              <a:rPr lang="en-US" altLang="ko-KR" sz="1800" dirty="0">
                <a:solidFill>
                  <a:srgbClr val="FF0000"/>
                </a:solidFill>
              </a:rPr>
              <a:t>Last Return</a:t>
            </a:r>
            <a:r>
              <a:rPr lang="ko-KR" altLang="en-US" sz="1800" dirty="0">
                <a:solidFill>
                  <a:srgbClr val="FF0000"/>
                </a:solidFill>
              </a:rPr>
              <a:t>으로 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  <a:t>dual return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을 나눔</a:t>
            </a:r>
            <a:endParaRPr lang="en-US" sz="1800" dirty="0">
              <a:solidFill>
                <a:schemeClr val="tx2">
                  <a:lumMod val="25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</a:rPr>
              <a:t>Strongest Return</a:t>
            </a:r>
            <a:r>
              <a:rPr lang="ko-KR" altLang="en-US" sz="1600" dirty="0">
                <a:solidFill>
                  <a:schemeClr val="bg2"/>
                </a:solidFill>
              </a:rPr>
              <a:t>은 </a:t>
            </a:r>
            <a:r>
              <a:rPr lang="ko-KR" altLang="en-US" sz="1600" b="1" dirty="0">
                <a:solidFill>
                  <a:schemeClr val="bg2"/>
                </a:solidFill>
              </a:rPr>
              <a:t>가장 반사 강도가 높은 신호 </a:t>
            </a:r>
            <a:r>
              <a:rPr lang="en-US" altLang="ko-KR" sz="1600" dirty="0">
                <a:solidFill>
                  <a:schemeClr val="bg2"/>
                </a:solidFill>
              </a:rPr>
              <a:t>(</a:t>
            </a:r>
            <a:r>
              <a:rPr lang="ko-KR" altLang="en-US" sz="1600" dirty="0">
                <a:solidFill>
                  <a:schemeClr val="bg2"/>
                </a:solidFill>
              </a:rPr>
              <a:t>이하 </a:t>
            </a:r>
            <a:r>
              <a:rPr lang="en-US" altLang="ko-KR" sz="1600" dirty="0">
                <a:solidFill>
                  <a:schemeClr val="bg2"/>
                </a:solidFill>
              </a:rPr>
              <a:t>Strong Return</a:t>
            </a:r>
            <a:r>
              <a:rPr lang="ko-KR" altLang="en-US" sz="1600" dirty="0">
                <a:solidFill>
                  <a:schemeClr val="bg2"/>
                </a:solidFill>
              </a:rPr>
              <a:t>으로 서술</a:t>
            </a:r>
            <a:r>
              <a:rPr lang="en-US" altLang="ko-KR" sz="1600" dirty="0">
                <a:solidFill>
                  <a:schemeClr val="bg2"/>
                </a:solidFill>
              </a:rPr>
              <a:t>)</a:t>
            </a:r>
            <a:endParaRPr lang="en-US" sz="1600" dirty="0">
              <a:solidFill>
                <a:schemeClr val="bg2"/>
              </a:solidFill>
            </a:endParaRP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</a:rPr>
              <a:t>Last Return</a:t>
            </a:r>
            <a:r>
              <a:rPr lang="ko-KR" altLang="en-US" sz="1600" dirty="0">
                <a:solidFill>
                  <a:schemeClr val="bg2"/>
                </a:solidFill>
              </a:rPr>
              <a:t>은 시간상으로 </a:t>
            </a:r>
            <a:r>
              <a:rPr lang="ko-KR" altLang="en-US" sz="1600" b="1" dirty="0">
                <a:solidFill>
                  <a:schemeClr val="bg2"/>
                </a:solidFill>
              </a:rPr>
              <a:t>가장 늦게 들어오는 신호</a:t>
            </a:r>
            <a:endParaRPr lang="en-US" altLang="ko-KR" sz="1600" b="1" dirty="0">
              <a:solidFill>
                <a:schemeClr val="bg2"/>
              </a:solidFill>
            </a:endParaRPr>
          </a:p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endParaRPr lang="en-US" sz="1800" dirty="0">
              <a:solidFill>
                <a:schemeClr val="tx2">
                  <a:lumMod val="25000"/>
                </a:schemeClr>
              </a:solidFill>
            </a:endParaRPr>
          </a:p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이러한 특성이 유리를 감지하는데 핵심이 되는 특성</a:t>
            </a:r>
            <a:endParaRPr lang="en-US" altLang="ko-KR" sz="1800" dirty="0">
              <a:solidFill>
                <a:schemeClr val="tx2">
                  <a:lumMod val="25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bg2"/>
                </a:solidFill>
              </a:rPr>
              <a:t>Strong Return = Last Return</a:t>
            </a:r>
            <a:r>
              <a:rPr lang="ko-KR" altLang="en-US" sz="1600" dirty="0">
                <a:solidFill>
                  <a:schemeClr val="bg2"/>
                </a:solidFill>
              </a:rPr>
              <a:t>인 경우와 그렇지 않은 경우로 나뉨</a:t>
            </a:r>
            <a:endParaRPr lang="en-US" altLang="ko-KR" sz="1600" dirty="0">
              <a:solidFill>
                <a:schemeClr val="bg2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D3F68B3-5972-FBB0-2496-333C00578FA6}"/>
              </a:ext>
            </a:extLst>
          </p:cNvPr>
          <p:cNvSpPr/>
          <p:nvPr/>
        </p:nvSpPr>
        <p:spPr>
          <a:xfrm>
            <a:off x="3602181" y="4188375"/>
            <a:ext cx="1939637" cy="87745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ysClr val="windowText" lastClr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Dual Return</a:t>
            </a:r>
            <a:endParaRPr lang="ko-KR" altLang="en-US" sz="1800" b="1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4EEB623-7EF5-A8A4-7D10-8EFF0B8D17BC}"/>
              </a:ext>
            </a:extLst>
          </p:cNvPr>
          <p:cNvSpPr/>
          <p:nvPr/>
        </p:nvSpPr>
        <p:spPr>
          <a:xfrm>
            <a:off x="1888835" y="5486084"/>
            <a:ext cx="1939637" cy="87745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ysClr val="windowText" lastClr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Strong = Last</a:t>
            </a:r>
            <a:br>
              <a:rPr lang="en-US" altLang="ko-KR" sz="1800" b="1" dirty="0">
                <a:solidFill>
                  <a:sysClr val="windowText" lastClr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800" b="1" dirty="0">
                <a:solidFill>
                  <a:sysClr val="windowText" lastClr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(Single Return)</a:t>
            </a:r>
            <a:endParaRPr lang="ko-KR" altLang="en-US" sz="1800" b="1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853FF8A-1978-BB8A-B65D-229596013454}"/>
              </a:ext>
            </a:extLst>
          </p:cNvPr>
          <p:cNvSpPr/>
          <p:nvPr/>
        </p:nvSpPr>
        <p:spPr>
          <a:xfrm>
            <a:off x="5315530" y="5486084"/>
            <a:ext cx="1939637" cy="87745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ysClr val="windowText" lastClr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Strong != Last</a:t>
            </a:r>
            <a:br>
              <a:rPr lang="en-US" altLang="ko-KR" sz="1800" b="1" dirty="0">
                <a:solidFill>
                  <a:sysClr val="windowText" lastClr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800" b="1" dirty="0">
                <a:solidFill>
                  <a:sysClr val="windowText" lastClr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(Dual Return)</a:t>
            </a:r>
            <a:endParaRPr lang="ko-KR" altLang="en-US" sz="1800" b="1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화살표: 굽음 6">
            <a:extLst>
              <a:ext uri="{FF2B5EF4-FFF2-40B4-BE49-F238E27FC236}">
                <a16:creationId xmlns:a16="http://schemas.microsoft.com/office/drawing/2014/main" id="{74EF7B01-2B54-7891-FB68-07E19989B4E6}"/>
              </a:ext>
            </a:extLst>
          </p:cNvPr>
          <p:cNvSpPr/>
          <p:nvPr/>
        </p:nvSpPr>
        <p:spPr>
          <a:xfrm rot="5400000" flipV="1">
            <a:off x="2516907" y="4380188"/>
            <a:ext cx="683491" cy="785091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화살표: 굽음 7">
            <a:extLst>
              <a:ext uri="{FF2B5EF4-FFF2-40B4-BE49-F238E27FC236}">
                <a16:creationId xmlns:a16="http://schemas.microsoft.com/office/drawing/2014/main" id="{4825517D-0000-6AE0-7294-9A02881C6953}"/>
              </a:ext>
            </a:extLst>
          </p:cNvPr>
          <p:cNvSpPr/>
          <p:nvPr/>
        </p:nvSpPr>
        <p:spPr>
          <a:xfrm rot="16200000" flipH="1" flipV="1">
            <a:off x="5943601" y="4404512"/>
            <a:ext cx="683491" cy="785091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331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9B4BF872-7759-52DE-714F-138853777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490542D1-95D4-C774-79A8-76D4DF99ECE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CE8CFAA7-6C5B-EA5A-20B2-28AE89ECA6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dirty="0"/>
              <a:t>Sensor Characteristic</a:t>
            </a:r>
            <a:endParaRPr dirty="0"/>
          </a:p>
        </p:txBody>
      </p:sp>
      <p:pic>
        <p:nvPicPr>
          <p:cNvPr id="32" name="Picture 2" descr="OS1-32 – NewSemi Technology">
            <a:extLst>
              <a:ext uri="{FF2B5EF4-FFF2-40B4-BE49-F238E27FC236}">
                <a16:creationId xmlns:a16="http://schemas.microsoft.com/office/drawing/2014/main" id="{88211A47-896F-D8B9-DAE6-E40C242467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6" t="9244" r="19818" b="7603"/>
          <a:stretch>
            <a:fillRect/>
          </a:stretch>
        </p:blipFill>
        <p:spPr bwMode="auto">
          <a:xfrm flipH="1">
            <a:off x="1299091" y="3244336"/>
            <a:ext cx="925606" cy="101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그림 32" descr="클립아트, 만화 영화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4070974-386D-3AAB-EE2C-0F0E717B4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112" y="3167559"/>
            <a:ext cx="959797" cy="109307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67B0085-443A-F37B-EE42-045BE46B12C9}"/>
              </a:ext>
            </a:extLst>
          </p:cNvPr>
          <p:cNvSpPr txBox="1"/>
          <p:nvPr/>
        </p:nvSpPr>
        <p:spPr>
          <a:xfrm>
            <a:off x="2994409" y="4617352"/>
            <a:ext cx="3069263" cy="7386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일반적인 물체는 </a:t>
            </a:r>
            <a:b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그 물체에 대한 반사만 일어나며</a:t>
            </a:r>
            <a:endParaRPr lang="en-US" altLang="ko-KR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이로 인해 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Strong Return = Last Return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0A3ABD4-6909-F180-B1F6-A6950D377D55}"/>
              </a:ext>
            </a:extLst>
          </p:cNvPr>
          <p:cNvCxnSpPr>
            <a:cxnSpLocks/>
          </p:cNvCxnSpPr>
          <p:nvPr/>
        </p:nvCxnSpPr>
        <p:spPr>
          <a:xfrm>
            <a:off x="2500264" y="3684283"/>
            <a:ext cx="405755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50B4003-B32F-52BB-8878-D00EFD27526F}"/>
              </a:ext>
            </a:extLst>
          </p:cNvPr>
          <p:cNvCxnSpPr>
            <a:cxnSpLocks/>
          </p:cNvCxnSpPr>
          <p:nvPr/>
        </p:nvCxnSpPr>
        <p:spPr>
          <a:xfrm flipH="1">
            <a:off x="2500264" y="3961374"/>
            <a:ext cx="4057554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95;p2">
            <a:extLst>
              <a:ext uri="{FF2B5EF4-FFF2-40B4-BE49-F238E27FC236}">
                <a16:creationId xmlns:a16="http://schemas.microsoft.com/office/drawing/2014/main" id="{5D328351-8EBB-903F-B558-D5F55BA607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846" y="1052736"/>
            <a:ext cx="8858312" cy="3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en-US" altLang="ko-KR" dirty="0">
                <a:solidFill>
                  <a:schemeClr val="tx2">
                    <a:lumMod val="25000"/>
                  </a:schemeClr>
                </a:solidFill>
              </a:rPr>
              <a:t>Case1: </a:t>
            </a:r>
            <a:r>
              <a:rPr lang="en-US" altLang="ko-KR" b="1" dirty="0">
                <a:solidFill>
                  <a:schemeClr val="tx2">
                    <a:lumMod val="25000"/>
                  </a:schemeClr>
                </a:solidFill>
              </a:rPr>
              <a:t>Single Return</a:t>
            </a:r>
          </a:p>
        </p:txBody>
      </p:sp>
    </p:spTree>
    <p:extLst>
      <p:ext uri="{BB962C8B-B14F-4D97-AF65-F5344CB8AC3E}">
        <p14:creationId xmlns:p14="http://schemas.microsoft.com/office/powerpoint/2010/main" val="3627333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1621C1FB-9635-9A05-882D-990756DA6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3CB45344-18C8-1B9B-F375-779F1E3CB6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FD0AD432-62E2-FD9A-4A9B-81089AB9D1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dirty="0"/>
              <a:t>Sensor Characteristic</a:t>
            </a:r>
            <a:endParaRPr dirty="0"/>
          </a:p>
        </p:txBody>
      </p:sp>
      <p:pic>
        <p:nvPicPr>
          <p:cNvPr id="2" name="Picture 6" descr="유리 - 무료 여러 가지 잡다한개 아이콘">
            <a:extLst>
              <a:ext uri="{FF2B5EF4-FFF2-40B4-BE49-F238E27FC236}">
                <a16:creationId xmlns:a16="http://schemas.microsoft.com/office/drawing/2014/main" id="{295A857A-EE16-5E94-4393-BBABBAE4A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500" y="3429000"/>
            <a:ext cx="1818348" cy="181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OS1-32 – NewSemi Technology">
            <a:extLst>
              <a:ext uri="{FF2B5EF4-FFF2-40B4-BE49-F238E27FC236}">
                <a16:creationId xmlns:a16="http://schemas.microsoft.com/office/drawing/2014/main" id="{4764A48D-FFDB-83EA-8AEB-8AFDEA62F0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6" t="9244" r="19818" b="7603"/>
          <a:stretch>
            <a:fillRect/>
          </a:stretch>
        </p:blipFill>
        <p:spPr bwMode="auto">
          <a:xfrm flipH="1">
            <a:off x="580050" y="2895391"/>
            <a:ext cx="131149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C417BC0-94FA-2D24-2F71-4B3437F8C3E4}"/>
              </a:ext>
            </a:extLst>
          </p:cNvPr>
          <p:cNvCxnSpPr>
            <a:cxnSpLocks/>
          </p:cNvCxnSpPr>
          <p:nvPr/>
        </p:nvCxnSpPr>
        <p:spPr>
          <a:xfrm>
            <a:off x="1891547" y="3628865"/>
            <a:ext cx="2680453" cy="6759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클립아트, 만화 영화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63ED2B7-DC98-E265-81CB-A3386787A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7830" y="4389784"/>
            <a:ext cx="1359942" cy="1548786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439AB19-DEB6-9BF0-AFD6-51B4234A75B9}"/>
              </a:ext>
            </a:extLst>
          </p:cNvPr>
          <p:cNvCxnSpPr>
            <a:cxnSpLocks/>
          </p:cNvCxnSpPr>
          <p:nvPr/>
        </p:nvCxnSpPr>
        <p:spPr>
          <a:xfrm>
            <a:off x="4572000" y="4307369"/>
            <a:ext cx="2680453" cy="675993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DC9DFBE-9BBA-DC35-FF6C-7079DCB50209}"/>
              </a:ext>
            </a:extLst>
          </p:cNvPr>
          <p:cNvCxnSpPr>
            <a:cxnSpLocks/>
          </p:cNvCxnSpPr>
          <p:nvPr/>
        </p:nvCxnSpPr>
        <p:spPr>
          <a:xfrm flipH="1">
            <a:off x="3800500" y="4304858"/>
            <a:ext cx="771500" cy="20774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5C773FA-513D-1055-2E36-E61038365DEC}"/>
              </a:ext>
            </a:extLst>
          </p:cNvPr>
          <p:cNvSpPr txBox="1"/>
          <p:nvPr/>
        </p:nvSpPr>
        <p:spPr>
          <a:xfrm>
            <a:off x="4336154" y="5129370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Glass (Last Return)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8A336D-A54E-9746-0524-BDB93B7B1D96}"/>
              </a:ext>
            </a:extLst>
          </p:cNvPr>
          <p:cNvSpPr txBox="1"/>
          <p:nvPr/>
        </p:nvSpPr>
        <p:spPr>
          <a:xfrm>
            <a:off x="6593891" y="6020985"/>
            <a:ext cx="18678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Object (Strong Return)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D1BE41-C893-75AB-39CE-8F034A331381}"/>
              </a:ext>
            </a:extLst>
          </p:cNvPr>
          <p:cNvSpPr txBox="1"/>
          <p:nvPr/>
        </p:nvSpPr>
        <p:spPr>
          <a:xfrm>
            <a:off x="4437413" y="1574741"/>
            <a:ext cx="3951012" cy="138499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반면 유리는</a:t>
            </a:r>
            <a:endParaRPr lang="en-US" altLang="ko-KR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대부분의 레이저를 투과하며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일부는 반사되므로</a:t>
            </a:r>
            <a:endParaRPr lang="en-US" altLang="ko-KR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유리의 레이저는 가장 늦게 도달하며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(Last)</a:t>
            </a:r>
            <a:b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반사율이 매우 약함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(!Strong)</a:t>
            </a:r>
            <a:b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-&gt; Strongest Return != Last Return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95;p2">
            <a:extLst>
              <a:ext uri="{FF2B5EF4-FFF2-40B4-BE49-F238E27FC236}">
                <a16:creationId xmlns:a16="http://schemas.microsoft.com/office/drawing/2014/main" id="{7F271E08-C5BF-1D2A-72A3-B04DE5C91F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846" y="1052736"/>
            <a:ext cx="8858312" cy="3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en-US" altLang="ko-KR" dirty="0">
                <a:solidFill>
                  <a:schemeClr val="tx2">
                    <a:lumMod val="25000"/>
                  </a:schemeClr>
                </a:solidFill>
              </a:rPr>
              <a:t>Case2: </a:t>
            </a:r>
            <a:r>
              <a:rPr lang="en-US" altLang="ko-KR" b="1" dirty="0">
                <a:solidFill>
                  <a:schemeClr val="tx2">
                    <a:lumMod val="25000"/>
                  </a:schemeClr>
                </a:solidFill>
              </a:rPr>
              <a:t>Dual Return (Glass)</a:t>
            </a:r>
          </a:p>
        </p:txBody>
      </p:sp>
    </p:spTree>
    <p:extLst>
      <p:ext uri="{BB962C8B-B14F-4D97-AF65-F5344CB8AC3E}">
        <p14:creationId xmlns:p14="http://schemas.microsoft.com/office/powerpoint/2010/main" val="2626366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F78D4A2D-5A85-9BA8-58D7-18201B3BF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거울 - 무료 가구 및 가정개 아이콘">
            <a:extLst>
              <a:ext uri="{FF2B5EF4-FFF2-40B4-BE49-F238E27FC236}">
                <a16:creationId xmlns:a16="http://schemas.microsoft.com/office/drawing/2014/main" id="{EE42E65F-9FE4-910D-40DB-5F9D4DF46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930" y="3429000"/>
            <a:ext cx="1566570" cy="156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38F99E76-DDBF-D027-37F7-7F6A213191F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471869A1-9ECC-31D8-4F32-8C78F3E3E1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dirty="0"/>
              <a:t>Sensor Characteristic</a:t>
            </a:r>
            <a:endParaRPr dirty="0"/>
          </a:p>
        </p:txBody>
      </p:sp>
      <p:pic>
        <p:nvPicPr>
          <p:cNvPr id="3" name="Picture 2" descr="OS1-32 – NewSemi Technology">
            <a:extLst>
              <a:ext uri="{FF2B5EF4-FFF2-40B4-BE49-F238E27FC236}">
                <a16:creationId xmlns:a16="http://schemas.microsoft.com/office/drawing/2014/main" id="{F6EB3647-1331-E144-DA20-0CDEA1EDB1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6" t="9244" r="19818" b="7603"/>
          <a:stretch>
            <a:fillRect/>
          </a:stretch>
        </p:blipFill>
        <p:spPr bwMode="auto">
          <a:xfrm flipH="1">
            <a:off x="580050" y="2895391"/>
            <a:ext cx="131149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3A8DF89-3853-D4A3-B53B-4ADC1FFE8770}"/>
              </a:ext>
            </a:extLst>
          </p:cNvPr>
          <p:cNvCxnSpPr>
            <a:cxnSpLocks/>
          </p:cNvCxnSpPr>
          <p:nvPr/>
        </p:nvCxnSpPr>
        <p:spPr>
          <a:xfrm>
            <a:off x="1891547" y="3628865"/>
            <a:ext cx="2680453" cy="6759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9CDB1D1-EC86-22EA-2305-ADC99EAB9BE3}"/>
              </a:ext>
            </a:extLst>
          </p:cNvPr>
          <p:cNvCxnSpPr>
            <a:cxnSpLocks/>
          </p:cNvCxnSpPr>
          <p:nvPr/>
        </p:nvCxnSpPr>
        <p:spPr>
          <a:xfrm flipH="1">
            <a:off x="3800500" y="4304858"/>
            <a:ext cx="771500" cy="20774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B9AD049-748E-4E65-8924-E790F935A8C1}"/>
              </a:ext>
            </a:extLst>
          </p:cNvPr>
          <p:cNvSpPr txBox="1"/>
          <p:nvPr/>
        </p:nvSpPr>
        <p:spPr>
          <a:xfrm>
            <a:off x="4437413" y="1472947"/>
            <a:ext cx="3588988" cy="160043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거울의 경우 반사율이 강할 것 같지만</a:t>
            </a:r>
            <a:endParaRPr lang="en-US" altLang="ko-KR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정면에서 반사되지 않는 경우 센서 방향으로</a:t>
            </a:r>
            <a:endParaRPr lang="en-US" altLang="ko-KR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들어오는 레이저가 매우 적어</a:t>
            </a:r>
            <a:endParaRPr lang="en-US" altLang="ko-KR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Intensity</a:t>
            </a:r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가 </a:t>
            </a:r>
            <a:r>
              <a:rPr lang="ko-KR" alt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약해짐</a:t>
            </a:r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(!Strong)</a:t>
            </a:r>
            <a:b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-&gt; Strongest Return != Last Return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61140C-B4D8-427A-FCC3-E4637F1D70FE}"/>
              </a:ext>
            </a:extLst>
          </p:cNvPr>
          <p:cNvSpPr txBox="1"/>
          <p:nvPr/>
        </p:nvSpPr>
        <p:spPr>
          <a:xfrm>
            <a:off x="4336154" y="5129370"/>
            <a:ext cx="1675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Mirror (Last Return)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Google Shape;95;p2">
            <a:extLst>
              <a:ext uri="{FF2B5EF4-FFF2-40B4-BE49-F238E27FC236}">
                <a16:creationId xmlns:a16="http://schemas.microsoft.com/office/drawing/2014/main" id="{F5C95A28-0972-A3EC-7EC8-E134D25286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846" y="1052736"/>
            <a:ext cx="8858312" cy="3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en-US" altLang="ko-KR" dirty="0">
                <a:solidFill>
                  <a:schemeClr val="tx2">
                    <a:lumMod val="25000"/>
                  </a:schemeClr>
                </a:solidFill>
              </a:rPr>
              <a:t>Case2: </a:t>
            </a:r>
            <a:r>
              <a:rPr lang="en-US" altLang="ko-KR" b="1" dirty="0">
                <a:solidFill>
                  <a:schemeClr val="tx2">
                    <a:lumMod val="25000"/>
                  </a:schemeClr>
                </a:solidFill>
              </a:rPr>
              <a:t>Dual Return (Mirror)</a:t>
            </a:r>
          </a:p>
        </p:txBody>
      </p:sp>
    </p:spTree>
    <p:extLst>
      <p:ext uri="{BB962C8B-B14F-4D97-AF65-F5344CB8AC3E}">
        <p14:creationId xmlns:p14="http://schemas.microsoft.com/office/powerpoint/2010/main" val="3848741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1D8CF547-9115-1244-06E7-199228AEF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67F51E47-DFAF-73BB-78F8-88256C40E5D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F8F34663-9CF3-3BF5-ACE8-08B8B28E6C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dirty="0"/>
              <a:t>Intensity Peak</a:t>
            </a:r>
            <a:endParaRPr dirty="0"/>
          </a:p>
        </p:txBody>
      </p:sp>
      <p:sp>
        <p:nvSpPr>
          <p:cNvPr id="11" name="Google Shape;95;p2">
            <a:extLst>
              <a:ext uri="{FF2B5EF4-FFF2-40B4-BE49-F238E27FC236}">
                <a16:creationId xmlns:a16="http://schemas.microsoft.com/office/drawing/2014/main" id="{B18175F7-897E-5547-F71C-FC565C5B24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846" y="1052736"/>
            <a:ext cx="8858312" cy="3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반면 거울이나 유리가 </a:t>
            </a:r>
            <a:r>
              <a:rPr lang="ko-KR" altLang="en-US" sz="1800" dirty="0">
                <a:solidFill>
                  <a:srgbClr val="FF0000"/>
                </a:solidFill>
              </a:rPr>
              <a:t>정면에서 반사되는 경우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 나타나는 특성 또한 존재</a:t>
            </a:r>
            <a:endParaRPr lang="en-US" altLang="ko-KR" sz="1800" dirty="0">
              <a:solidFill>
                <a:schemeClr val="tx2">
                  <a:lumMod val="25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2"/>
                </a:solidFill>
              </a:rPr>
              <a:t>TOF</a:t>
            </a:r>
            <a:r>
              <a:rPr lang="ko-KR" altLang="en-US" sz="1600" dirty="0">
                <a:solidFill>
                  <a:schemeClr val="bg2"/>
                </a:solidFill>
              </a:rPr>
              <a:t>가 매우 짧아짐 </a:t>
            </a:r>
            <a:r>
              <a:rPr lang="en-US" altLang="ko-KR" sz="1600" dirty="0">
                <a:solidFill>
                  <a:schemeClr val="bg2"/>
                </a:solidFill>
              </a:rPr>
              <a:t>(</a:t>
            </a:r>
            <a:r>
              <a:rPr lang="ko-KR" altLang="en-US" sz="1600" dirty="0">
                <a:solidFill>
                  <a:schemeClr val="bg2"/>
                </a:solidFill>
              </a:rPr>
              <a:t>즉 </a:t>
            </a:r>
            <a:r>
              <a:rPr lang="en-US" altLang="ko-KR" sz="1600" dirty="0">
                <a:solidFill>
                  <a:schemeClr val="bg2"/>
                </a:solidFill>
              </a:rPr>
              <a:t>Last Return</a:t>
            </a:r>
            <a:r>
              <a:rPr lang="ko-KR" altLang="en-US" sz="1600" dirty="0">
                <a:solidFill>
                  <a:schemeClr val="bg2"/>
                </a:solidFill>
              </a:rPr>
              <a:t>이 아니게 됨</a:t>
            </a:r>
            <a:r>
              <a:rPr lang="en-US" altLang="ko-KR" sz="1600" dirty="0">
                <a:solidFill>
                  <a:schemeClr val="bg2"/>
                </a:solidFill>
              </a:rPr>
              <a:t>)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2"/>
                </a:solidFill>
              </a:rPr>
              <a:t>Intensity(</a:t>
            </a:r>
            <a:r>
              <a:rPr lang="ko-KR" altLang="en-US" sz="1600" dirty="0">
                <a:solidFill>
                  <a:schemeClr val="bg2"/>
                </a:solidFill>
              </a:rPr>
              <a:t>반사율</a:t>
            </a:r>
            <a:r>
              <a:rPr lang="en-US" altLang="ko-KR" sz="1600" dirty="0">
                <a:solidFill>
                  <a:schemeClr val="bg2"/>
                </a:solidFill>
              </a:rPr>
              <a:t>)</a:t>
            </a:r>
            <a:r>
              <a:rPr lang="ko-KR" altLang="en-US" sz="1600" dirty="0">
                <a:solidFill>
                  <a:schemeClr val="bg2"/>
                </a:solidFill>
              </a:rPr>
              <a:t>이 </a:t>
            </a:r>
            <a:r>
              <a:rPr lang="en-US" altLang="ko-KR" sz="1600" dirty="0">
                <a:solidFill>
                  <a:schemeClr val="bg2"/>
                </a:solidFill>
              </a:rPr>
              <a:t>Peak </a:t>
            </a:r>
            <a:r>
              <a:rPr lang="ko-KR" altLang="en-US" sz="1600" dirty="0">
                <a:solidFill>
                  <a:schemeClr val="bg2"/>
                </a:solidFill>
              </a:rPr>
              <a:t>형태로 나타나게 됨</a:t>
            </a:r>
            <a:endParaRPr lang="en-US" altLang="ko-KR" sz="1600" dirty="0">
              <a:solidFill>
                <a:schemeClr val="bg2"/>
              </a:solidFill>
            </a:endParaRPr>
          </a:p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endParaRPr lang="en-US" altLang="ko-KR" sz="1800" dirty="0">
              <a:solidFill>
                <a:schemeClr val="tx2">
                  <a:lumMod val="25000"/>
                </a:schemeClr>
              </a:solidFill>
            </a:endParaRPr>
          </a:p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이러한 특성을 이용해서 유리를 탐지하려고 시도함 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  <a:t>(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거울에는 사용 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  <a:t>X)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244CD0-A664-DC40-8A18-C3165E1C9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54" y="3843513"/>
            <a:ext cx="4865456" cy="21104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L 도형 3">
            <a:extLst>
              <a:ext uri="{FF2B5EF4-FFF2-40B4-BE49-F238E27FC236}">
                <a16:creationId xmlns:a16="http://schemas.microsoft.com/office/drawing/2014/main" id="{F6D505D8-A6C6-DE72-9321-455819B0A69E}"/>
              </a:ext>
            </a:extLst>
          </p:cNvPr>
          <p:cNvSpPr/>
          <p:nvPr/>
        </p:nvSpPr>
        <p:spPr>
          <a:xfrm>
            <a:off x="1625600" y="4248728"/>
            <a:ext cx="1080000" cy="1080000"/>
          </a:xfrm>
          <a:prstGeom prst="corner">
            <a:avLst>
              <a:gd name="adj1" fmla="val 0"/>
              <a:gd name="adj2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EEDC59-17CF-03F1-9D0A-2C8FF2F5BB22}"/>
              </a:ext>
            </a:extLst>
          </p:cNvPr>
          <p:cNvSpPr txBox="1"/>
          <p:nvPr/>
        </p:nvSpPr>
        <p:spPr>
          <a:xfrm>
            <a:off x="5918651" y="4421694"/>
            <a:ext cx="2576366" cy="95410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거울면과 레이저의 입사각도가</a:t>
            </a:r>
            <a:endParaRPr lang="en-US" altLang="ko-KR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90</a:t>
            </a:r>
            <a:r>
              <a:rPr lang="ko-KR" alt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도</a:t>
            </a:r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에 가까울 때</a:t>
            </a:r>
            <a:b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Intensity Peak </a:t>
            </a:r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발생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L 도형 1">
            <a:extLst>
              <a:ext uri="{FF2B5EF4-FFF2-40B4-BE49-F238E27FC236}">
                <a16:creationId xmlns:a16="http://schemas.microsoft.com/office/drawing/2014/main" id="{6EAAA8A3-B83C-8EAA-EE63-C47473E0C543}"/>
              </a:ext>
            </a:extLst>
          </p:cNvPr>
          <p:cNvSpPr/>
          <p:nvPr/>
        </p:nvSpPr>
        <p:spPr>
          <a:xfrm rot="10800000">
            <a:off x="1625600" y="4971159"/>
            <a:ext cx="336473" cy="355599"/>
          </a:xfrm>
          <a:prstGeom prst="corner">
            <a:avLst>
              <a:gd name="adj1" fmla="val 0"/>
              <a:gd name="adj2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062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7C3D3F58-FD92-747B-FE8B-05D25E092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B11EBF16-2837-BF32-95BF-FB3AC9ECC1E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8DFA66AF-D0E2-3BF3-057E-F7758033CA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dirty="0"/>
              <a:t>Intensity Peak</a:t>
            </a:r>
            <a:endParaRPr dirty="0"/>
          </a:p>
        </p:txBody>
      </p:sp>
      <p:sp>
        <p:nvSpPr>
          <p:cNvPr id="11" name="Google Shape;95;p2">
            <a:extLst>
              <a:ext uri="{FF2B5EF4-FFF2-40B4-BE49-F238E27FC236}">
                <a16:creationId xmlns:a16="http://schemas.microsoft.com/office/drawing/2014/main" id="{DA53ED61-0632-097C-7CAC-AD35D70EA4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846" y="1052736"/>
            <a:ext cx="8858312" cy="367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유리에 </a:t>
            </a:r>
            <a:r>
              <a:rPr lang="en-US" altLang="ko-KR" sz="1800" b="1" dirty="0">
                <a:solidFill>
                  <a:schemeClr val="tx2">
                    <a:lumMod val="25000"/>
                  </a:schemeClr>
                </a:solidFill>
              </a:rPr>
              <a:t>90</a:t>
            </a:r>
            <a:r>
              <a:rPr lang="ko-KR" altLang="en-US" sz="1800" b="1" dirty="0">
                <a:solidFill>
                  <a:schemeClr val="tx2">
                    <a:lumMod val="25000"/>
                  </a:schemeClr>
                </a:solidFill>
              </a:rPr>
              <a:t>도에 가까운 반사가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 일어날 경우</a:t>
            </a:r>
            <a:b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</a:br>
            <a:r>
              <a:rPr lang="ko-KR" altLang="en-US" sz="1800" dirty="0">
                <a:solidFill>
                  <a:srgbClr val="FF0000"/>
                </a:solidFill>
              </a:rPr>
              <a:t>최대 </a:t>
            </a:r>
            <a:r>
              <a:rPr lang="en-US" altLang="ko-KR" sz="1800" dirty="0">
                <a:solidFill>
                  <a:srgbClr val="FF0000"/>
                </a:solidFill>
              </a:rPr>
              <a:t>3</a:t>
            </a:r>
            <a:r>
              <a:rPr lang="ko-KR" altLang="en-US" sz="1800" dirty="0">
                <a:solidFill>
                  <a:srgbClr val="FF0000"/>
                </a:solidFill>
              </a:rPr>
              <a:t>개의 </a:t>
            </a:r>
            <a:r>
              <a:rPr lang="en-US" altLang="ko-KR" sz="1800" dirty="0">
                <a:solidFill>
                  <a:srgbClr val="FF0000"/>
                </a:solidFill>
              </a:rPr>
              <a:t>Intensity Peak</a:t>
            </a:r>
            <a:r>
              <a:rPr lang="ko-KR" altLang="en-US" sz="1800" dirty="0">
                <a:solidFill>
                  <a:srgbClr val="FF0000"/>
                </a:solidFill>
              </a:rPr>
              <a:t>가 발생함</a:t>
            </a:r>
            <a:endParaRPr lang="en-US" altLang="ko-KR" sz="1800" dirty="0">
              <a:solidFill>
                <a:srgbClr val="FF0000"/>
              </a:solidFill>
            </a:endParaRPr>
          </a:p>
          <a:p>
            <a:pPr marL="800100" lvl="1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+mj-lt"/>
              <a:buAutoNum type="arabicPeriod"/>
            </a:pPr>
            <a:r>
              <a:rPr lang="ko-KR" altLang="en-US" sz="1600" dirty="0">
                <a:solidFill>
                  <a:schemeClr val="bg2"/>
                </a:solidFill>
              </a:rPr>
              <a:t>거울</a:t>
            </a:r>
            <a:endParaRPr lang="en-US" altLang="ko-KR" sz="1600" dirty="0">
              <a:solidFill>
                <a:schemeClr val="bg2"/>
              </a:solidFill>
            </a:endParaRPr>
          </a:p>
          <a:p>
            <a:pPr marL="800100" lvl="1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+mj-lt"/>
              <a:buAutoNum type="arabicPeriod"/>
            </a:pPr>
            <a:r>
              <a:rPr lang="ko-KR" altLang="en-US" sz="1600" dirty="0">
                <a:solidFill>
                  <a:schemeClr val="bg2"/>
                </a:solidFill>
              </a:rPr>
              <a:t>유리에 반사된 물체</a:t>
            </a:r>
            <a:endParaRPr lang="en-US" altLang="ko-KR" sz="1600" dirty="0">
              <a:solidFill>
                <a:schemeClr val="bg2"/>
              </a:solidFill>
            </a:endParaRPr>
          </a:p>
          <a:p>
            <a:pPr marL="800100" lvl="1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+mj-lt"/>
              <a:buAutoNum type="arabicPeriod"/>
            </a:pPr>
            <a:r>
              <a:rPr lang="ko-KR" altLang="en-US" sz="1600" dirty="0">
                <a:solidFill>
                  <a:schemeClr val="bg2"/>
                </a:solidFill>
              </a:rPr>
              <a:t>투과된 레이저에 맞은 유리 너머의 물체</a:t>
            </a:r>
            <a:endParaRPr lang="en-US" altLang="ko-KR" sz="1600" dirty="0">
              <a:solidFill>
                <a:schemeClr val="bg2"/>
              </a:solidFill>
            </a:endParaRPr>
          </a:p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endParaRPr lang="en-US" altLang="ko-KR" sz="1800" dirty="0">
              <a:solidFill>
                <a:schemeClr val="tx2">
                  <a:lumMod val="25000"/>
                </a:schemeClr>
              </a:solidFill>
            </a:endParaRPr>
          </a:p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다만 유리가 센서의 정면에 있는 상황은</a:t>
            </a:r>
            <a:b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</a:b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매우 희귀하므로 </a:t>
            </a:r>
            <a:r>
              <a:rPr lang="ko-KR" altLang="en-US" sz="1800" dirty="0">
                <a:solidFill>
                  <a:srgbClr val="FF0000"/>
                </a:solidFill>
              </a:rPr>
              <a:t>이러한 특성에는</a:t>
            </a:r>
            <a:br>
              <a:rPr lang="en-US" altLang="ko-KR" sz="1800" dirty="0">
                <a:solidFill>
                  <a:srgbClr val="FF0000"/>
                </a:solidFill>
              </a:rPr>
            </a:br>
            <a:r>
              <a:rPr lang="ko-KR" altLang="en-US" sz="1800" dirty="0">
                <a:solidFill>
                  <a:srgbClr val="FF0000"/>
                </a:solidFill>
              </a:rPr>
              <a:t>한계가 있다고 함</a:t>
            </a:r>
            <a:endParaRPr lang="en-US" altLang="ko-KR" sz="1800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B56D23-CF8B-CEB5-9E7D-DCBE78C8BE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68"/>
          <a:stretch>
            <a:fillRect/>
          </a:stretch>
        </p:blipFill>
        <p:spPr>
          <a:xfrm>
            <a:off x="4921418" y="1210192"/>
            <a:ext cx="3773372" cy="49917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D5CE164C-7F43-E6E3-31D6-256E04912905}"/>
              </a:ext>
            </a:extLst>
          </p:cNvPr>
          <p:cNvSpPr/>
          <p:nvPr/>
        </p:nvSpPr>
        <p:spPr>
          <a:xfrm>
            <a:off x="7232072" y="3031836"/>
            <a:ext cx="304800" cy="3024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34BE813-EEA0-6F7F-ACBB-5A56C6B494FD}"/>
              </a:ext>
            </a:extLst>
          </p:cNvPr>
          <p:cNvSpPr/>
          <p:nvPr/>
        </p:nvSpPr>
        <p:spPr>
          <a:xfrm>
            <a:off x="4992253" y="3803073"/>
            <a:ext cx="304800" cy="3024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38A295C-CA68-2E3B-98F3-CEF6D994C3BC}"/>
              </a:ext>
            </a:extLst>
          </p:cNvPr>
          <p:cNvSpPr/>
          <p:nvPr/>
        </p:nvSpPr>
        <p:spPr>
          <a:xfrm>
            <a:off x="4921418" y="1200217"/>
            <a:ext cx="304800" cy="3024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597362C-68BA-A9B5-E561-10B98A022076}"/>
              </a:ext>
            </a:extLst>
          </p:cNvPr>
          <p:cNvSpPr/>
          <p:nvPr/>
        </p:nvSpPr>
        <p:spPr>
          <a:xfrm>
            <a:off x="6202217" y="5314258"/>
            <a:ext cx="304800" cy="3024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0D89804-D780-8D89-A871-975040DB8525}"/>
              </a:ext>
            </a:extLst>
          </p:cNvPr>
          <p:cNvSpPr/>
          <p:nvPr/>
        </p:nvSpPr>
        <p:spPr>
          <a:xfrm>
            <a:off x="6927272" y="5314257"/>
            <a:ext cx="304800" cy="3024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428A81A-C289-1AB9-F127-5C85C48BA775}"/>
              </a:ext>
            </a:extLst>
          </p:cNvPr>
          <p:cNvSpPr/>
          <p:nvPr/>
        </p:nvSpPr>
        <p:spPr>
          <a:xfrm>
            <a:off x="7506231" y="5314257"/>
            <a:ext cx="304800" cy="3024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1A7916B-2331-073D-0E64-B74483154728}"/>
              </a:ext>
            </a:extLst>
          </p:cNvPr>
          <p:cNvSpPr/>
          <p:nvPr/>
        </p:nvSpPr>
        <p:spPr>
          <a:xfrm>
            <a:off x="632690" y="1955799"/>
            <a:ext cx="304800" cy="3024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06439BC-FB01-C714-9588-D2360C8004D8}"/>
              </a:ext>
            </a:extLst>
          </p:cNvPr>
          <p:cNvSpPr/>
          <p:nvPr/>
        </p:nvSpPr>
        <p:spPr>
          <a:xfrm>
            <a:off x="632690" y="2330057"/>
            <a:ext cx="304800" cy="3024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65A6B71-F219-AB40-D232-570CA6B532DB}"/>
              </a:ext>
            </a:extLst>
          </p:cNvPr>
          <p:cNvSpPr/>
          <p:nvPr/>
        </p:nvSpPr>
        <p:spPr>
          <a:xfrm>
            <a:off x="632690" y="2709118"/>
            <a:ext cx="304800" cy="3024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9565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4312C458-5F43-7BA7-7D3B-B069997FB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9A431A90-0B40-FF41-3D9B-9A64769A401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7CF8EA10-59AF-A5FD-EDEB-2A1CFB3C15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dirty="0"/>
              <a:t>Abstract</a:t>
            </a:r>
            <a:endParaRPr dirty="0"/>
          </a:p>
        </p:txBody>
      </p:sp>
      <p:sp>
        <p:nvSpPr>
          <p:cNvPr id="3" name="Google Shape;83;p1">
            <a:extLst>
              <a:ext uri="{FF2B5EF4-FFF2-40B4-BE49-F238E27FC236}">
                <a16:creationId xmlns:a16="http://schemas.microsoft.com/office/drawing/2014/main" id="{292EE626-8516-6B02-7B42-AE3EDCB814FF}"/>
              </a:ext>
            </a:extLst>
          </p:cNvPr>
          <p:cNvSpPr txBox="1">
            <a:spLocks/>
          </p:cNvSpPr>
          <p:nvPr/>
        </p:nvSpPr>
        <p:spPr>
          <a:xfrm>
            <a:off x="539553" y="2204864"/>
            <a:ext cx="8136904" cy="1727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600"/>
            </a:pPr>
            <a:r>
              <a:rPr lang="en-US" sz="3200" dirty="0"/>
              <a:t>Mapping with Reflection – </a:t>
            </a:r>
            <a:r>
              <a:rPr lang="en-US" sz="3200" dirty="0">
                <a:solidFill>
                  <a:schemeClr val="bg2"/>
                </a:solidFill>
              </a:rPr>
              <a:t>Detection and Utilization of Reflection in 3D Lidar Scans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F4799E-1269-9FEC-420C-9CAFC8350752}"/>
              </a:ext>
            </a:extLst>
          </p:cNvPr>
          <p:cNvSpPr txBox="1"/>
          <p:nvPr/>
        </p:nvSpPr>
        <p:spPr>
          <a:xfrm>
            <a:off x="1237672" y="2204864"/>
            <a:ext cx="31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반사를 이용해 지도를 그린다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3B6822-171F-3D3D-1DCC-B5F18DD3124A}"/>
              </a:ext>
            </a:extLst>
          </p:cNvPr>
          <p:cNvSpPr txBox="1"/>
          <p:nvPr/>
        </p:nvSpPr>
        <p:spPr>
          <a:xfrm>
            <a:off x="2526146" y="3676926"/>
            <a:ext cx="5161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3D Lidar </a:t>
            </a:r>
            <a:r>
              <a:rPr lang="ko-KR" altLang="en-US" sz="18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스캔을 통해 반사를 탐지하고 활용하겠다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54C9178-6989-19CA-54D3-BDA9903E290F}"/>
              </a:ext>
            </a:extLst>
          </p:cNvPr>
          <p:cNvSpPr/>
          <p:nvPr/>
        </p:nvSpPr>
        <p:spPr>
          <a:xfrm>
            <a:off x="2794348" y="5467927"/>
            <a:ext cx="905163" cy="3693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EE2851-1E66-6EC1-C0C0-283CD3CA1087}"/>
              </a:ext>
            </a:extLst>
          </p:cNvPr>
          <p:cNvSpPr txBox="1"/>
          <p:nvPr/>
        </p:nvSpPr>
        <p:spPr>
          <a:xfrm>
            <a:off x="4013199" y="5329427"/>
            <a:ext cx="4469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3D Lidar</a:t>
            </a:r>
            <a:r>
              <a:rPr lang="ko-KR" altLang="en-US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를 통해 얻은 반사 데이터를 활용해</a:t>
            </a:r>
            <a:br>
              <a:rPr lang="en-US" altLang="ko-KR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ko-KR" altLang="en-US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로봇의</a:t>
            </a:r>
            <a:r>
              <a:rPr lang="en-US" altLang="ko-KR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ko-KR" altLang="en-US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지도를 그린다</a:t>
            </a:r>
            <a:r>
              <a:rPr lang="en-US" altLang="ko-KR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  <a:endParaRPr lang="ko-KR" altLang="en-US" sz="18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67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2ED604DD-B343-1502-5104-F15F41030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>
            <a:extLst>
              <a:ext uri="{FF2B5EF4-FFF2-40B4-BE49-F238E27FC236}">
                <a16:creationId xmlns:a16="http://schemas.microsoft.com/office/drawing/2014/main" id="{31135CB9-F917-A808-75C7-999A703D7B4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37574" y="2708925"/>
            <a:ext cx="7776864" cy="1014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US" dirty="0"/>
              <a:t>How to handle Point Cloud?</a:t>
            </a:r>
            <a:endParaRPr dirty="0"/>
          </a:p>
        </p:txBody>
      </p:sp>
      <p:sp>
        <p:nvSpPr>
          <p:cNvPr id="104" name="Google Shape;104;p3">
            <a:extLst>
              <a:ext uri="{FF2B5EF4-FFF2-40B4-BE49-F238E27FC236}">
                <a16:creationId xmlns:a16="http://schemas.microsoft.com/office/drawing/2014/main" id="{3434DC31-87E9-82DE-8D4C-83FEAF6813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7574" y="3795655"/>
            <a:ext cx="7776864" cy="129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dirty="0"/>
              <a:t>III: Method</a:t>
            </a:r>
            <a:endParaRPr dirty="0"/>
          </a:p>
        </p:txBody>
      </p:sp>
      <p:sp>
        <p:nvSpPr>
          <p:cNvPr id="105" name="Google Shape;105;p3">
            <a:extLst>
              <a:ext uri="{FF2B5EF4-FFF2-40B4-BE49-F238E27FC236}">
                <a16:creationId xmlns:a16="http://schemas.microsoft.com/office/drawing/2014/main" id="{EA62AFD4-8008-F6A1-5EAC-B8EEFF9CA90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737572" y="5091799"/>
            <a:ext cx="7776674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</a:pPr>
            <a:endParaRPr dirty="0"/>
          </a:p>
        </p:txBody>
      </p:sp>
      <p:sp>
        <p:nvSpPr>
          <p:cNvPr id="106" name="Google Shape;106;p3">
            <a:extLst>
              <a:ext uri="{FF2B5EF4-FFF2-40B4-BE49-F238E27FC236}">
                <a16:creationId xmlns:a16="http://schemas.microsoft.com/office/drawing/2014/main" id="{02B8BA9B-D3FA-42A2-F1CB-AD63A8DA8EA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883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8B0DA169-935E-0C57-121F-A084A7131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AB4F1E44-F61D-9EF6-A60E-B30BF66E839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57632216-5D7E-3358-EAB8-6634CFC040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dirty="0"/>
              <a:t>Method</a:t>
            </a:r>
            <a:endParaRPr dirty="0"/>
          </a:p>
        </p:txBody>
      </p:sp>
      <p:sp>
        <p:nvSpPr>
          <p:cNvPr id="11" name="Google Shape;95;p2">
            <a:extLst>
              <a:ext uri="{FF2B5EF4-FFF2-40B4-BE49-F238E27FC236}">
                <a16:creationId xmlns:a16="http://schemas.microsoft.com/office/drawing/2014/main" id="{9D34DAF9-03B2-7721-E65B-02AEBF082D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846" y="1052735"/>
            <a:ext cx="8858312" cy="4304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포인트 클라우드를 처리하는 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  <a:t>Method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는 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  <a:t>7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단계</a:t>
            </a:r>
            <a:endParaRPr lang="en-US" altLang="ko-KR" sz="1800" dirty="0">
              <a:solidFill>
                <a:schemeClr val="tx2">
                  <a:lumMod val="25000"/>
                </a:schemeClr>
              </a:solidFill>
            </a:endParaRPr>
          </a:p>
          <a:p>
            <a:pPr marL="800100" lvl="1">
              <a:lnSpc>
                <a:spcPct val="20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+mj-lt"/>
              <a:buAutoNum type="arabicPeriod"/>
            </a:pPr>
            <a:r>
              <a:rPr lang="en-US" altLang="ko-KR" sz="1600" b="1" dirty="0">
                <a:solidFill>
                  <a:schemeClr val="bg2"/>
                </a:solidFill>
              </a:rPr>
              <a:t>Process</a:t>
            </a:r>
            <a:r>
              <a:rPr lang="ko-KR" altLang="en-US" sz="1600" b="1" dirty="0">
                <a:solidFill>
                  <a:schemeClr val="bg2"/>
                </a:solidFill>
              </a:rPr>
              <a:t> </a:t>
            </a:r>
            <a:r>
              <a:rPr lang="en-US" altLang="ko-KR" sz="1600" b="1" dirty="0">
                <a:solidFill>
                  <a:schemeClr val="bg2"/>
                </a:solidFill>
              </a:rPr>
              <a:t>and</a:t>
            </a:r>
            <a:r>
              <a:rPr lang="ko-KR" altLang="en-US" sz="1600" b="1" dirty="0">
                <a:solidFill>
                  <a:schemeClr val="bg2"/>
                </a:solidFill>
              </a:rPr>
              <a:t> </a:t>
            </a:r>
            <a:r>
              <a:rPr lang="en-US" altLang="ko-KR" sz="1600" b="1" dirty="0">
                <a:solidFill>
                  <a:schemeClr val="bg2"/>
                </a:solidFill>
              </a:rPr>
              <a:t>Organize</a:t>
            </a:r>
            <a:r>
              <a:rPr lang="ko-KR" altLang="en-US" sz="1600" b="1" dirty="0">
                <a:solidFill>
                  <a:schemeClr val="bg2"/>
                </a:solidFill>
              </a:rPr>
              <a:t> </a:t>
            </a:r>
            <a:r>
              <a:rPr lang="en-US" altLang="ko-KR" sz="1600" b="1" dirty="0">
                <a:solidFill>
                  <a:schemeClr val="bg2"/>
                </a:solidFill>
              </a:rPr>
              <a:t>Point</a:t>
            </a:r>
            <a:r>
              <a:rPr lang="ko-KR" altLang="en-US" sz="1600" b="1" dirty="0">
                <a:solidFill>
                  <a:schemeClr val="bg2"/>
                </a:solidFill>
              </a:rPr>
              <a:t> </a:t>
            </a:r>
            <a:r>
              <a:rPr lang="en-US" altLang="ko-KR" sz="1600" b="1" dirty="0">
                <a:solidFill>
                  <a:schemeClr val="bg2"/>
                </a:solidFill>
              </a:rPr>
              <a:t>Cloud</a:t>
            </a:r>
            <a:r>
              <a:rPr lang="en-US" altLang="ko-KR" sz="1600" dirty="0">
                <a:solidFill>
                  <a:schemeClr val="bg2"/>
                </a:solidFill>
              </a:rPr>
              <a:t>: </a:t>
            </a:r>
            <a:r>
              <a:rPr lang="ko-KR" altLang="en-US" sz="1600" dirty="0">
                <a:solidFill>
                  <a:schemeClr val="bg2"/>
                </a:solidFill>
              </a:rPr>
              <a:t>포인트 클라우드를 행렬 형태로 정렬</a:t>
            </a:r>
            <a:endParaRPr lang="en-US" altLang="ko-KR" sz="1600" dirty="0">
              <a:solidFill>
                <a:schemeClr val="bg2"/>
              </a:solidFill>
            </a:endParaRPr>
          </a:p>
          <a:p>
            <a:pPr marL="800100" lvl="1">
              <a:lnSpc>
                <a:spcPct val="20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+mj-lt"/>
              <a:buAutoNum type="arabicPeriod"/>
            </a:pPr>
            <a:r>
              <a:rPr lang="en-US" altLang="ko-KR" sz="1600" b="1" dirty="0">
                <a:solidFill>
                  <a:schemeClr val="bg2"/>
                </a:solidFill>
              </a:rPr>
              <a:t>Intensity Peak Check</a:t>
            </a:r>
            <a:r>
              <a:rPr lang="en-US" altLang="ko-KR" sz="1600" dirty="0">
                <a:solidFill>
                  <a:schemeClr val="bg2"/>
                </a:solidFill>
              </a:rPr>
              <a:t>: Intensity Peak</a:t>
            </a:r>
            <a:r>
              <a:rPr lang="ko-KR" altLang="en-US" sz="1600" dirty="0">
                <a:solidFill>
                  <a:schemeClr val="bg2"/>
                </a:solidFill>
              </a:rPr>
              <a:t>를 확인하여 유리 포인트 추정</a:t>
            </a:r>
            <a:endParaRPr lang="en-US" altLang="ko-KR" sz="1600" dirty="0">
              <a:solidFill>
                <a:schemeClr val="bg2"/>
              </a:solidFill>
            </a:endParaRPr>
          </a:p>
          <a:p>
            <a:pPr marL="800100" lvl="1">
              <a:lnSpc>
                <a:spcPct val="20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+mj-lt"/>
              <a:buAutoNum type="arabicPeriod"/>
            </a:pPr>
            <a:r>
              <a:rPr lang="en-US" altLang="ko-KR" sz="1600" b="1" dirty="0">
                <a:solidFill>
                  <a:schemeClr val="bg2"/>
                </a:solidFill>
              </a:rPr>
              <a:t>Dual Return Check</a:t>
            </a:r>
            <a:r>
              <a:rPr lang="en-US" altLang="ko-KR" sz="1600" dirty="0">
                <a:solidFill>
                  <a:schemeClr val="bg2"/>
                </a:solidFill>
              </a:rPr>
              <a:t>: Dual Return </a:t>
            </a:r>
            <a:r>
              <a:rPr lang="ko-KR" altLang="en-US" sz="1600" dirty="0">
                <a:solidFill>
                  <a:schemeClr val="bg2"/>
                </a:solidFill>
              </a:rPr>
              <a:t>포인트를 통해 유리 추정</a:t>
            </a:r>
            <a:endParaRPr lang="en-US" altLang="ko-KR" sz="1600" dirty="0">
              <a:solidFill>
                <a:schemeClr val="bg2"/>
              </a:solidFill>
            </a:endParaRPr>
          </a:p>
          <a:p>
            <a:pPr marL="800100" lvl="1">
              <a:lnSpc>
                <a:spcPct val="20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+mj-lt"/>
              <a:buAutoNum type="arabicPeriod"/>
            </a:pPr>
            <a:r>
              <a:rPr lang="en-US" altLang="ko-KR" sz="1600" b="1" dirty="0">
                <a:solidFill>
                  <a:schemeClr val="bg2"/>
                </a:solidFill>
              </a:rPr>
              <a:t>Find Reflective Material’s Boundary</a:t>
            </a:r>
            <a:r>
              <a:rPr lang="en-US" altLang="ko-KR" sz="1600" dirty="0">
                <a:solidFill>
                  <a:schemeClr val="bg2"/>
                </a:solidFill>
              </a:rPr>
              <a:t>: </a:t>
            </a:r>
            <a:r>
              <a:rPr lang="ko-KR" altLang="en-US" sz="1600" dirty="0">
                <a:solidFill>
                  <a:schemeClr val="bg2"/>
                </a:solidFill>
              </a:rPr>
              <a:t>유리의 경계를 찾기</a:t>
            </a:r>
            <a:endParaRPr lang="en-US" altLang="ko-KR" sz="1600" dirty="0">
              <a:solidFill>
                <a:schemeClr val="bg2"/>
              </a:solidFill>
            </a:endParaRPr>
          </a:p>
          <a:p>
            <a:pPr marL="800100" lvl="1">
              <a:lnSpc>
                <a:spcPct val="20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+mj-lt"/>
              <a:buAutoNum type="arabicPeriod"/>
            </a:pPr>
            <a:r>
              <a:rPr lang="en-US" altLang="ko-KR" sz="1600" b="1" dirty="0">
                <a:solidFill>
                  <a:schemeClr val="bg2"/>
                </a:solidFill>
              </a:rPr>
              <a:t>Classify Points</a:t>
            </a:r>
            <a:r>
              <a:rPr lang="en-US" altLang="ko-KR" sz="1600" dirty="0">
                <a:solidFill>
                  <a:schemeClr val="bg2"/>
                </a:solidFill>
              </a:rPr>
              <a:t>: </a:t>
            </a:r>
            <a:r>
              <a:rPr lang="ko-KR" altLang="en-US" sz="1600" dirty="0">
                <a:solidFill>
                  <a:schemeClr val="bg2"/>
                </a:solidFill>
              </a:rPr>
              <a:t>포인트 클라우드를 종류별로 </a:t>
            </a:r>
            <a:r>
              <a:rPr lang="ko-KR" altLang="en-US" sz="1600" dirty="0" err="1">
                <a:solidFill>
                  <a:schemeClr val="bg2"/>
                </a:solidFill>
              </a:rPr>
              <a:t>라벨링</a:t>
            </a:r>
            <a:endParaRPr lang="en-US" altLang="ko-KR" sz="1600" dirty="0">
              <a:solidFill>
                <a:schemeClr val="bg2"/>
              </a:solidFill>
            </a:endParaRPr>
          </a:p>
          <a:p>
            <a:pPr marL="800100" lvl="1">
              <a:lnSpc>
                <a:spcPct val="20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+mj-lt"/>
              <a:buAutoNum type="arabicPeriod"/>
            </a:pPr>
            <a:r>
              <a:rPr lang="en-US" altLang="ko-KR" sz="1600" b="1" dirty="0">
                <a:solidFill>
                  <a:schemeClr val="bg2"/>
                </a:solidFill>
              </a:rPr>
              <a:t>Reflection Back Mirroring</a:t>
            </a:r>
            <a:r>
              <a:rPr lang="en-US" altLang="ko-KR" sz="1600" dirty="0">
                <a:solidFill>
                  <a:schemeClr val="bg2"/>
                </a:solidFill>
              </a:rPr>
              <a:t>: </a:t>
            </a:r>
            <a:r>
              <a:rPr lang="ko-KR" altLang="en-US" sz="1600" dirty="0">
                <a:solidFill>
                  <a:schemeClr val="bg2"/>
                </a:solidFill>
              </a:rPr>
              <a:t>유리에 반사된 포인트 클라우드를 원래 위치로 복원</a:t>
            </a:r>
            <a:endParaRPr lang="en-US" altLang="ko-KR" sz="1600" dirty="0">
              <a:solidFill>
                <a:schemeClr val="bg2"/>
              </a:solidFill>
            </a:endParaRPr>
          </a:p>
          <a:p>
            <a:pPr marL="800100" lvl="1">
              <a:lnSpc>
                <a:spcPct val="20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+mj-lt"/>
              <a:buAutoNum type="arabicPeriod"/>
            </a:pPr>
            <a:r>
              <a:rPr lang="en-US" altLang="ko-KR" sz="1600" b="1" dirty="0">
                <a:solidFill>
                  <a:schemeClr val="bg2"/>
                </a:solidFill>
              </a:rPr>
              <a:t>Integration to SLAM</a:t>
            </a:r>
            <a:r>
              <a:rPr lang="en-US" altLang="ko-KR" sz="1600" dirty="0">
                <a:solidFill>
                  <a:schemeClr val="bg2"/>
                </a:solidFill>
              </a:rPr>
              <a:t>: </a:t>
            </a:r>
            <a:r>
              <a:rPr lang="ko-KR" altLang="en-US" sz="1600" dirty="0">
                <a:solidFill>
                  <a:schemeClr val="bg2"/>
                </a:solidFill>
              </a:rPr>
              <a:t>포인트 클라우드 정보를 </a:t>
            </a:r>
            <a:r>
              <a:rPr lang="en-US" altLang="ko-KR" sz="1600" dirty="0">
                <a:solidFill>
                  <a:schemeClr val="bg2"/>
                </a:solidFill>
              </a:rPr>
              <a:t>SLAM</a:t>
            </a:r>
            <a:r>
              <a:rPr lang="ko-KR" altLang="en-US" sz="1600" dirty="0">
                <a:solidFill>
                  <a:schemeClr val="bg2"/>
                </a:solidFill>
              </a:rPr>
              <a:t>에 결합</a:t>
            </a:r>
            <a:endParaRPr lang="en-US" altLang="ko-KR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614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075841A2-5A1F-8F13-8799-04451A1E1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341879A6-895D-6EA2-6596-69F033484F4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4B13DB1E-9FB4-1FAA-AF0A-9EB41818D0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dirty="0"/>
              <a:t>Method 1: Process and Organize Point Cloud</a:t>
            </a:r>
            <a:endParaRPr dirty="0"/>
          </a:p>
        </p:txBody>
      </p:sp>
      <p:sp>
        <p:nvSpPr>
          <p:cNvPr id="11" name="Google Shape;95;p2">
            <a:extLst>
              <a:ext uri="{FF2B5EF4-FFF2-40B4-BE49-F238E27FC236}">
                <a16:creationId xmlns:a16="http://schemas.microsoft.com/office/drawing/2014/main" id="{B04D4EC6-6CE5-1C00-982B-393D0B22E6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846" y="1052736"/>
            <a:ext cx="8858312" cy="237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  <a:t>Velodyne HDL-32E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의 경우 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  <a:t>32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채널 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  <a:t>Lidar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이며</a:t>
            </a:r>
            <a:b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</a:b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한 채널 당 약 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  <a:t>2251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개의 포인트 클라우드가 생성된다</a:t>
            </a:r>
            <a:endParaRPr lang="en-US" altLang="ko-KR" sz="1800" dirty="0">
              <a:solidFill>
                <a:schemeClr val="tx2">
                  <a:lumMod val="25000"/>
                </a:schemeClr>
              </a:solidFill>
            </a:endParaRPr>
          </a:p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endParaRPr lang="en-US" altLang="ko-KR" sz="1800" dirty="0">
              <a:solidFill>
                <a:schemeClr val="tx2">
                  <a:lumMod val="25000"/>
                </a:schemeClr>
              </a:solidFill>
            </a:endParaRPr>
          </a:p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  <a:t>PCL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 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  <a:t>(Point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 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  <a:t>Cloud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 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  <a:t>Library)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를 사용하여 이러한 포인트 클라우드를</a:t>
            </a:r>
            <a:b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</a:br>
            <a:r>
              <a:rPr lang="en-US" altLang="ko-KR" sz="1800" dirty="0">
                <a:solidFill>
                  <a:schemeClr val="bg2"/>
                </a:solidFill>
              </a:rPr>
              <a:t>2D Matrix (32 x 2251)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로 정렬한다</a:t>
            </a:r>
            <a:endParaRPr lang="en-US" altLang="ko-KR" sz="1800" dirty="0">
              <a:solidFill>
                <a:schemeClr val="tx2">
                  <a:lumMod val="25000"/>
                </a:schemeClr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30D400B-88BB-638F-911E-3167852CD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136683"/>
              </p:ext>
            </p:extLst>
          </p:nvPr>
        </p:nvGraphicFramePr>
        <p:xfrm>
          <a:off x="665018" y="3719240"/>
          <a:ext cx="2520000" cy="25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000">
                  <a:extLst>
                    <a:ext uri="{9D8B030D-6E8A-4147-A177-3AD203B41FA5}">
                      <a16:colId xmlns:a16="http://schemas.microsoft.com/office/drawing/2014/main" val="1257303094"/>
                    </a:ext>
                  </a:extLst>
                </a:gridCol>
                <a:gridCol w="420000">
                  <a:extLst>
                    <a:ext uri="{9D8B030D-6E8A-4147-A177-3AD203B41FA5}">
                      <a16:colId xmlns:a16="http://schemas.microsoft.com/office/drawing/2014/main" val="4076881642"/>
                    </a:ext>
                  </a:extLst>
                </a:gridCol>
                <a:gridCol w="420000">
                  <a:extLst>
                    <a:ext uri="{9D8B030D-6E8A-4147-A177-3AD203B41FA5}">
                      <a16:colId xmlns:a16="http://schemas.microsoft.com/office/drawing/2014/main" val="1805057976"/>
                    </a:ext>
                  </a:extLst>
                </a:gridCol>
                <a:gridCol w="420000">
                  <a:extLst>
                    <a:ext uri="{9D8B030D-6E8A-4147-A177-3AD203B41FA5}">
                      <a16:colId xmlns:a16="http://schemas.microsoft.com/office/drawing/2014/main" val="1034155414"/>
                    </a:ext>
                  </a:extLst>
                </a:gridCol>
                <a:gridCol w="420000">
                  <a:extLst>
                    <a:ext uri="{9D8B030D-6E8A-4147-A177-3AD203B41FA5}">
                      <a16:colId xmlns:a16="http://schemas.microsoft.com/office/drawing/2014/main" val="1807795551"/>
                    </a:ext>
                  </a:extLst>
                </a:gridCol>
                <a:gridCol w="420000">
                  <a:extLst>
                    <a:ext uri="{9D8B030D-6E8A-4147-A177-3AD203B41FA5}">
                      <a16:colId xmlns:a16="http://schemas.microsoft.com/office/drawing/2014/main" val="3561018404"/>
                    </a:ext>
                  </a:extLst>
                </a:gridCol>
              </a:tblGrid>
              <a:tr h="42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0984300"/>
                  </a:ext>
                </a:extLst>
              </a:tr>
              <a:tr h="42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5274346"/>
                  </a:ext>
                </a:extLst>
              </a:tr>
              <a:tr h="42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282468"/>
                  </a:ext>
                </a:extLst>
              </a:tr>
              <a:tr h="42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4584300"/>
                  </a:ext>
                </a:extLst>
              </a:tr>
              <a:tr h="42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8031532"/>
                  </a:ext>
                </a:extLst>
              </a:tr>
              <a:tr h="42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540503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ACAF5A0-7158-FF7C-0E79-26FF5BB9015E}"/>
              </a:ext>
            </a:extLst>
          </p:cNvPr>
          <p:cNvSpPr txBox="1"/>
          <p:nvPr/>
        </p:nvSpPr>
        <p:spPr>
          <a:xfrm>
            <a:off x="1085685" y="6332023"/>
            <a:ext cx="1678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32 x 2251 2D Matrix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설명선: 선 4">
            <a:extLst>
              <a:ext uri="{FF2B5EF4-FFF2-40B4-BE49-F238E27FC236}">
                <a16:creationId xmlns:a16="http://schemas.microsoft.com/office/drawing/2014/main" id="{7C3554E6-B02F-E0ED-3CDC-600816516990}"/>
              </a:ext>
            </a:extLst>
          </p:cNvPr>
          <p:cNvSpPr/>
          <p:nvPr/>
        </p:nvSpPr>
        <p:spPr>
          <a:xfrm>
            <a:off x="4572000" y="4271060"/>
            <a:ext cx="3905176" cy="1534204"/>
          </a:xfrm>
          <a:prstGeom prst="borderCallout1">
            <a:avLst>
              <a:gd name="adj1" fmla="val 50755"/>
              <a:gd name="adj2" fmla="val 68"/>
              <a:gd name="adj3" fmla="val 30556"/>
              <a:gd name="adj4" fmla="val -4179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한 </a:t>
            </a:r>
            <a:r>
              <a:rPr lang="en-US" altLang="ko-KR" b="1" dirty="0">
                <a:solidFill>
                  <a:sysClr val="windowText" lastClr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Element </a:t>
            </a:r>
            <a:r>
              <a:rPr lang="ko-KR" altLang="en-US" b="1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내에는 </a:t>
            </a:r>
            <a:r>
              <a:rPr lang="en-US" altLang="ko-KR" b="1" dirty="0">
                <a:solidFill>
                  <a:sysClr val="windowText" lastClr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Point Cloud </a:t>
            </a:r>
            <a:r>
              <a:rPr lang="ko-KR" altLang="en-US" b="1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정보가 있다</a:t>
            </a:r>
            <a:br>
              <a:rPr lang="en-US" altLang="ko-KR" b="1" dirty="0">
                <a:solidFill>
                  <a:sysClr val="windowText" lastClr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altLang="ko-KR" b="1" dirty="0">
                <a:solidFill>
                  <a:sysClr val="windowText" lastClr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b="1" dirty="0">
                <a:solidFill>
                  <a:sysClr val="windowText" lastClr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(x, y, z, intensity, return number </a:t>
            </a:r>
            <a:r>
              <a:rPr lang="ko-KR" altLang="en-US" b="1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등</a:t>
            </a:r>
            <a:r>
              <a:rPr lang="en-US" altLang="ko-KR" b="1" dirty="0">
                <a:solidFill>
                  <a:sysClr val="windowText" lastClr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ko-KR" altLang="en-US" b="1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48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95A2C963-D7F4-B986-0113-44738DCD2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B0CFEF84-9692-F91D-2C6A-DC70278A248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23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CB6381AD-EC3E-C967-8C08-205B207564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dirty="0"/>
              <a:t>Method 2: Intensity Peak</a:t>
            </a:r>
            <a:endParaRPr dirty="0"/>
          </a:p>
        </p:txBody>
      </p:sp>
      <p:sp>
        <p:nvSpPr>
          <p:cNvPr id="11" name="Google Shape;95;p2">
            <a:extLst>
              <a:ext uri="{FF2B5EF4-FFF2-40B4-BE49-F238E27FC236}">
                <a16:creationId xmlns:a16="http://schemas.microsoft.com/office/drawing/2014/main" id="{EB8760F1-0F9F-9296-71F5-4E1F25B5F3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846" y="1052736"/>
            <a:ext cx="8858312" cy="367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Font typeface="+mj-lt"/>
              <a:buAutoNum type="arabicPeriod"/>
            </a:pPr>
            <a:r>
              <a:rPr lang="en-US" altLang="ko-KR" sz="1400" dirty="0">
                <a:solidFill>
                  <a:schemeClr val="tx2">
                    <a:lumMod val="25000"/>
                  </a:schemeClr>
                </a:solidFill>
              </a:rPr>
              <a:t>2D-Matrix</a:t>
            </a:r>
            <a:r>
              <a:rPr lang="ko-KR" altLang="en-US" sz="1400" dirty="0">
                <a:solidFill>
                  <a:schemeClr val="tx2">
                    <a:lumMod val="25000"/>
                  </a:schemeClr>
                </a:solidFill>
              </a:rPr>
              <a:t>의 </a:t>
            </a:r>
            <a:r>
              <a:rPr lang="en-US" altLang="ko-KR" sz="1400" dirty="0">
                <a:solidFill>
                  <a:schemeClr val="bg2"/>
                </a:solidFill>
              </a:rPr>
              <a:t>32</a:t>
            </a:r>
            <a:r>
              <a:rPr lang="ko-KR" altLang="en-US" sz="1400" dirty="0">
                <a:solidFill>
                  <a:schemeClr val="bg2"/>
                </a:solidFill>
              </a:rPr>
              <a:t>개의 </a:t>
            </a:r>
            <a:r>
              <a:rPr lang="en-US" altLang="ko-KR" sz="1400" dirty="0">
                <a:solidFill>
                  <a:schemeClr val="bg2"/>
                </a:solidFill>
              </a:rPr>
              <a:t>Row </a:t>
            </a:r>
            <a:r>
              <a:rPr lang="ko-KR" altLang="en-US" sz="1400" dirty="0">
                <a:solidFill>
                  <a:schemeClr val="bg2"/>
                </a:solidFill>
              </a:rPr>
              <a:t>중 하나를 선택</a:t>
            </a:r>
            <a:r>
              <a:rPr lang="ko-KR" altLang="en-US" sz="1400" dirty="0">
                <a:solidFill>
                  <a:schemeClr val="tx2">
                    <a:lumMod val="25000"/>
                  </a:schemeClr>
                </a:solidFill>
              </a:rPr>
              <a:t>하여 그 열의 포인트 클라우드 정보 탐색</a:t>
            </a:r>
            <a:endParaRPr lang="en-US" altLang="ko-KR" sz="1400" dirty="0">
              <a:solidFill>
                <a:schemeClr val="tx2">
                  <a:lumMod val="25000"/>
                </a:schemeClr>
              </a:solidFill>
            </a:endParaRPr>
          </a:p>
          <a:p>
            <a:pPr marL="34290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Font typeface="+mj-lt"/>
              <a:buAutoNum type="arabicPeriod"/>
            </a:pPr>
            <a:r>
              <a:rPr lang="ko-KR" altLang="en-US" sz="1400" dirty="0">
                <a:solidFill>
                  <a:schemeClr val="tx2">
                    <a:lumMod val="25000"/>
                  </a:schemeClr>
                </a:solidFill>
              </a:rPr>
              <a:t>만약 </a:t>
            </a:r>
            <a:r>
              <a:rPr lang="en-US" altLang="ko-KR" sz="1400" dirty="0">
                <a:solidFill>
                  <a:schemeClr val="bg2"/>
                </a:solidFill>
              </a:rPr>
              <a:t>Intensity Peak</a:t>
            </a:r>
            <a:r>
              <a:rPr lang="ko-KR" altLang="en-US" sz="1400" dirty="0">
                <a:solidFill>
                  <a:schemeClr val="tx2">
                    <a:lumMod val="25000"/>
                  </a:schemeClr>
                </a:solidFill>
              </a:rPr>
              <a:t>가 보인다면</a:t>
            </a:r>
            <a:r>
              <a:rPr lang="en-US" altLang="ko-KR" sz="1400" dirty="0">
                <a:solidFill>
                  <a:schemeClr val="tx2">
                    <a:lumMod val="2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2">
                    <a:lumMod val="25000"/>
                  </a:schemeClr>
                </a:solidFill>
              </a:rPr>
              <a:t>인접한 시간에서 다시 </a:t>
            </a:r>
            <a:r>
              <a:rPr lang="en-US" altLang="ko-KR" sz="1400" dirty="0">
                <a:solidFill>
                  <a:schemeClr val="tx2">
                    <a:lumMod val="25000"/>
                  </a:schemeClr>
                </a:solidFill>
              </a:rPr>
              <a:t>Peak</a:t>
            </a:r>
            <a:r>
              <a:rPr lang="ko-KR" altLang="en-US" sz="1400" dirty="0">
                <a:solidFill>
                  <a:schemeClr val="tx2">
                    <a:lumMod val="25000"/>
                  </a:schemeClr>
                </a:solidFill>
              </a:rPr>
              <a:t>가 발생하는지 확인</a:t>
            </a:r>
            <a:endParaRPr lang="en-US" altLang="ko-KR" sz="1400" dirty="0">
              <a:solidFill>
                <a:schemeClr val="tx2">
                  <a:lumMod val="25000"/>
                </a:schemeClr>
              </a:solidFill>
            </a:endParaRPr>
          </a:p>
          <a:p>
            <a:pPr marL="34290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Font typeface="+mj-lt"/>
              <a:buAutoNum type="arabicPeriod"/>
            </a:pPr>
            <a:r>
              <a:rPr lang="ko-KR" altLang="en-US" sz="1400" dirty="0">
                <a:solidFill>
                  <a:schemeClr val="tx2">
                    <a:lumMod val="25000"/>
                  </a:schemeClr>
                </a:solidFill>
              </a:rPr>
              <a:t>확인이 되었다면 위아래로 </a:t>
            </a:r>
            <a:r>
              <a:rPr lang="en-US" altLang="ko-KR" sz="1400" dirty="0">
                <a:solidFill>
                  <a:schemeClr val="tx2">
                    <a:lumMod val="25000"/>
                  </a:schemeClr>
                </a:solidFill>
              </a:rPr>
              <a:t>2</a:t>
            </a:r>
            <a:r>
              <a:rPr lang="ko-KR" altLang="en-US" sz="1400" dirty="0">
                <a:solidFill>
                  <a:schemeClr val="tx2">
                    <a:lumMod val="25000"/>
                  </a:schemeClr>
                </a:solidFill>
              </a:rPr>
              <a:t>개의 </a:t>
            </a:r>
            <a:r>
              <a:rPr lang="en-US" altLang="ko-KR" sz="1400" dirty="0">
                <a:solidFill>
                  <a:schemeClr val="tx2">
                    <a:lumMod val="25000"/>
                  </a:schemeClr>
                </a:solidFill>
              </a:rPr>
              <a:t>Row</a:t>
            </a:r>
            <a:r>
              <a:rPr lang="ko-KR" altLang="en-US" sz="1400" dirty="0">
                <a:solidFill>
                  <a:schemeClr val="tx2">
                    <a:lumMod val="25000"/>
                  </a:schemeClr>
                </a:solidFill>
              </a:rPr>
              <a:t>에서 같은 </a:t>
            </a:r>
            <a:r>
              <a:rPr lang="en-US" altLang="ko-KR" sz="1400" dirty="0">
                <a:solidFill>
                  <a:schemeClr val="tx2">
                    <a:lumMod val="25000"/>
                  </a:schemeClr>
                </a:solidFill>
              </a:rPr>
              <a:t>Peak</a:t>
            </a:r>
            <a:r>
              <a:rPr lang="ko-KR" altLang="en-US" sz="1400" dirty="0">
                <a:solidFill>
                  <a:schemeClr val="tx2">
                    <a:lumMod val="25000"/>
                  </a:schemeClr>
                </a:solidFill>
              </a:rPr>
              <a:t>가 발생하는지 확인</a:t>
            </a:r>
            <a:endParaRPr lang="en-US" altLang="ko-KR" sz="1400" dirty="0">
              <a:solidFill>
                <a:schemeClr val="tx2">
                  <a:lumMod val="25000"/>
                </a:schemeClr>
              </a:solidFill>
            </a:endParaRPr>
          </a:p>
          <a:p>
            <a:pPr marL="34290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Font typeface="+mj-lt"/>
              <a:buAutoNum type="arabicPeriod"/>
            </a:pPr>
            <a:r>
              <a:rPr lang="ko-KR" altLang="en-US" sz="1400" dirty="0">
                <a:solidFill>
                  <a:schemeClr val="tx2">
                    <a:lumMod val="25000"/>
                  </a:schemeClr>
                </a:solidFill>
              </a:rPr>
              <a:t>모든 것이 확인되었다면 </a:t>
            </a:r>
            <a:r>
              <a:rPr lang="en-US" altLang="ko-KR" sz="1400" dirty="0">
                <a:solidFill>
                  <a:schemeClr val="bg2"/>
                </a:solidFill>
              </a:rPr>
              <a:t>RANSAC(random sample consensus)</a:t>
            </a:r>
            <a:r>
              <a:rPr lang="ko-KR" altLang="en-US" sz="1400" dirty="0">
                <a:solidFill>
                  <a:schemeClr val="bg2"/>
                </a:solidFill>
              </a:rPr>
              <a:t> 알고리즘</a:t>
            </a:r>
            <a:r>
              <a:rPr lang="ko-KR" altLang="en-US" sz="1400" dirty="0">
                <a:solidFill>
                  <a:schemeClr val="tx2">
                    <a:lumMod val="25000"/>
                  </a:schemeClr>
                </a:solidFill>
              </a:rPr>
              <a:t>을 이용해</a:t>
            </a:r>
            <a:br>
              <a:rPr lang="en-US" altLang="ko-KR" sz="1400" dirty="0">
                <a:solidFill>
                  <a:schemeClr val="tx2">
                    <a:lumMod val="25000"/>
                  </a:schemeClr>
                </a:solidFill>
              </a:rPr>
            </a:br>
            <a:r>
              <a:rPr lang="ko-KR" altLang="en-US" sz="1400" dirty="0">
                <a:solidFill>
                  <a:schemeClr val="tx2">
                    <a:lumMod val="25000"/>
                  </a:schemeClr>
                </a:solidFill>
              </a:rPr>
              <a:t>해당 포인트 클라우드의 평면을 추정</a:t>
            </a:r>
            <a:endParaRPr lang="en-US" altLang="ko-KR" sz="1400" dirty="0">
              <a:solidFill>
                <a:schemeClr val="tx2">
                  <a:lumMod val="25000"/>
                </a:schemeClr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D4537F5-1AF6-D43B-14A8-62A0762D1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40835"/>
              </p:ext>
            </p:extLst>
          </p:nvPr>
        </p:nvGraphicFramePr>
        <p:xfrm>
          <a:off x="6892087" y="3572609"/>
          <a:ext cx="18000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000">
                  <a:extLst>
                    <a:ext uri="{9D8B030D-6E8A-4147-A177-3AD203B41FA5}">
                      <a16:colId xmlns:a16="http://schemas.microsoft.com/office/drawing/2014/main" val="1257303094"/>
                    </a:ext>
                  </a:extLst>
                </a:gridCol>
                <a:gridCol w="300000">
                  <a:extLst>
                    <a:ext uri="{9D8B030D-6E8A-4147-A177-3AD203B41FA5}">
                      <a16:colId xmlns:a16="http://schemas.microsoft.com/office/drawing/2014/main" val="4076881642"/>
                    </a:ext>
                  </a:extLst>
                </a:gridCol>
                <a:gridCol w="300000">
                  <a:extLst>
                    <a:ext uri="{9D8B030D-6E8A-4147-A177-3AD203B41FA5}">
                      <a16:colId xmlns:a16="http://schemas.microsoft.com/office/drawing/2014/main" val="1805057976"/>
                    </a:ext>
                  </a:extLst>
                </a:gridCol>
                <a:gridCol w="300000">
                  <a:extLst>
                    <a:ext uri="{9D8B030D-6E8A-4147-A177-3AD203B41FA5}">
                      <a16:colId xmlns:a16="http://schemas.microsoft.com/office/drawing/2014/main" val="1034155414"/>
                    </a:ext>
                  </a:extLst>
                </a:gridCol>
                <a:gridCol w="300000">
                  <a:extLst>
                    <a:ext uri="{9D8B030D-6E8A-4147-A177-3AD203B41FA5}">
                      <a16:colId xmlns:a16="http://schemas.microsoft.com/office/drawing/2014/main" val="1807795551"/>
                    </a:ext>
                  </a:extLst>
                </a:gridCol>
                <a:gridCol w="300000">
                  <a:extLst>
                    <a:ext uri="{9D8B030D-6E8A-4147-A177-3AD203B41FA5}">
                      <a16:colId xmlns:a16="http://schemas.microsoft.com/office/drawing/2014/main" val="3561018404"/>
                    </a:ext>
                  </a:extLst>
                </a:gridCol>
              </a:tblGrid>
              <a:tr h="30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984300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274346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282468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4584300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031532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5405034"/>
                  </a:ext>
                </a:extLst>
              </a:tr>
            </a:tbl>
          </a:graphicData>
        </a:graphic>
      </p:graphicFrame>
      <p:sp>
        <p:nvSpPr>
          <p:cNvPr id="3" name="화살표: 오른쪽으로 구부러짐 2">
            <a:extLst>
              <a:ext uri="{FF2B5EF4-FFF2-40B4-BE49-F238E27FC236}">
                <a16:creationId xmlns:a16="http://schemas.microsoft.com/office/drawing/2014/main" id="{2DDD7977-4EE9-1694-26F8-6A74F578D043}"/>
              </a:ext>
            </a:extLst>
          </p:cNvPr>
          <p:cNvSpPr/>
          <p:nvPr/>
        </p:nvSpPr>
        <p:spPr>
          <a:xfrm>
            <a:off x="6494919" y="4408657"/>
            <a:ext cx="360219" cy="766618"/>
          </a:xfrm>
          <a:prstGeom prst="curved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화살표: 오른쪽으로 구부러짐 3">
            <a:extLst>
              <a:ext uri="{FF2B5EF4-FFF2-40B4-BE49-F238E27FC236}">
                <a16:creationId xmlns:a16="http://schemas.microsoft.com/office/drawing/2014/main" id="{4DEEDF54-5C48-5C0C-28CA-18A158C5E634}"/>
              </a:ext>
            </a:extLst>
          </p:cNvPr>
          <p:cNvSpPr/>
          <p:nvPr/>
        </p:nvSpPr>
        <p:spPr>
          <a:xfrm flipV="1">
            <a:off x="6494920" y="3572609"/>
            <a:ext cx="360219" cy="766618"/>
          </a:xfrm>
          <a:prstGeom prst="curved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148D04-5454-6CD7-1855-40AD9DB81CA4}"/>
              </a:ext>
            </a:extLst>
          </p:cNvPr>
          <p:cNvSpPr txBox="1"/>
          <p:nvPr/>
        </p:nvSpPr>
        <p:spPr>
          <a:xfrm>
            <a:off x="6834713" y="5703834"/>
            <a:ext cx="2166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한 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Row</a:t>
            </a:r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에서 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Peak </a:t>
            </a:r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발견 시</a:t>
            </a:r>
            <a:b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인접 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Row</a:t>
            </a:r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도 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Check!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00F4ED-A27E-79A8-5F94-213D12D777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647" t="65866" r="9099" b="7041"/>
          <a:stretch>
            <a:fillRect/>
          </a:stretch>
        </p:blipFill>
        <p:spPr>
          <a:xfrm>
            <a:off x="2843503" y="3848737"/>
            <a:ext cx="3188301" cy="1352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429EAC74-24C2-B08F-1609-58F7787D8334}"/>
              </a:ext>
            </a:extLst>
          </p:cNvPr>
          <p:cNvSpPr/>
          <p:nvPr/>
        </p:nvSpPr>
        <p:spPr>
          <a:xfrm>
            <a:off x="3667826" y="4583009"/>
            <a:ext cx="1150807" cy="417914"/>
          </a:xfrm>
          <a:prstGeom prst="frame">
            <a:avLst>
              <a:gd name="adj1" fmla="val 144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C5D8EC-149C-7CD7-FFA7-2243EB7121F4}"/>
              </a:ext>
            </a:extLst>
          </p:cNvPr>
          <p:cNvSpPr txBox="1"/>
          <p:nvPr/>
        </p:nvSpPr>
        <p:spPr>
          <a:xfrm>
            <a:off x="3614752" y="5686817"/>
            <a:ext cx="1914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짧은 시간 안에 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Peak</a:t>
            </a:r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가</a:t>
            </a:r>
            <a:b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다시 생기나 확인 필요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124B467-787D-C3BB-2358-D5E6E327A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366063"/>
              </p:ext>
            </p:extLst>
          </p:nvPr>
        </p:nvGraphicFramePr>
        <p:xfrm>
          <a:off x="451913" y="3668609"/>
          <a:ext cx="18000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000">
                  <a:extLst>
                    <a:ext uri="{9D8B030D-6E8A-4147-A177-3AD203B41FA5}">
                      <a16:colId xmlns:a16="http://schemas.microsoft.com/office/drawing/2014/main" val="1257303094"/>
                    </a:ext>
                  </a:extLst>
                </a:gridCol>
                <a:gridCol w="300000">
                  <a:extLst>
                    <a:ext uri="{9D8B030D-6E8A-4147-A177-3AD203B41FA5}">
                      <a16:colId xmlns:a16="http://schemas.microsoft.com/office/drawing/2014/main" val="4076881642"/>
                    </a:ext>
                  </a:extLst>
                </a:gridCol>
                <a:gridCol w="300000">
                  <a:extLst>
                    <a:ext uri="{9D8B030D-6E8A-4147-A177-3AD203B41FA5}">
                      <a16:colId xmlns:a16="http://schemas.microsoft.com/office/drawing/2014/main" val="1805057976"/>
                    </a:ext>
                  </a:extLst>
                </a:gridCol>
                <a:gridCol w="300000">
                  <a:extLst>
                    <a:ext uri="{9D8B030D-6E8A-4147-A177-3AD203B41FA5}">
                      <a16:colId xmlns:a16="http://schemas.microsoft.com/office/drawing/2014/main" val="1034155414"/>
                    </a:ext>
                  </a:extLst>
                </a:gridCol>
                <a:gridCol w="300000">
                  <a:extLst>
                    <a:ext uri="{9D8B030D-6E8A-4147-A177-3AD203B41FA5}">
                      <a16:colId xmlns:a16="http://schemas.microsoft.com/office/drawing/2014/main" val="1807795551"/>
                    </a:ext>
                  </a:extLst>
                </a:gridCol>
                <a:gridCol w="300000">
                  <a:extLst>
                    <a:ext uri="{9D8B030D-6E8A-4147-A177-3AD203B41FA5}">
                      <a16:colId xmlns:a16="http://schemas.microsoft.com/office/drawing/2014/main" val="3561018404"/>
                    </a:ext>
                  </a:extLst>
                </a:gridCol>
              </a:tblGrid>
              <a:tr h="30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0984300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5274346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282468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4584300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8031532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540503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4873489-85A0-2AFC-C9E7-75B25F8A51FA}"/>
              </a:ext>
            </a:extLst>
          </p:cNvPr>
          <p:cNvSpPr txBox="1"/>
          <p:nvPr/>
        </p:nvSpPr>
        <p:spPr>
          <a:xfrm>
            <a:off x="597900" y="5686817"/>
            <a:ext cx="15080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개의 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Row</a:t>
            </a:r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에서</a:t>
            </a:r>
            <a:b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Intensity Peak</a:t>
            </a:r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가 존재하나 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Check!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말풍선: 타원형 12">
            <a:extLst>
              <a:ext uri="{FF2B5EF4-FFF2-40B4-BE49-F238E27FC236}">
                <a16:creationId xmlns:a16="http://schemas.microsoft.com/office/drawing/2014/main" id="{AAD149DB-1060-5585-E2D5-396FD809F399}"/>
              </a:ext>
            </a:extLst>
          </p:cNvPr>
          <p:cNvSpPr/>
          <p:nvPr/>
        </p:nvSpPr>
        <p:spPr>
          <a:xfrm>
            <a:off x="1634836" y="3429000"/>
            <a:ext cx="899596" cy="766618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179F382-BEF7-4343-5A7E-76C9DFAD41E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8528" t="16685" r="6644" b="49540"/>
          <a:stretch>
            <a:fillRect/>
          </a:stretch>
        </p:blipFill>
        <p:spPr>
          <a:xfrm>
            <a:off x="1700447" y="3663332"/>
            <a:ext cx="776793" cy="3267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4456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  <p:bldP spid="8" grpId="0" animBg="1"/>
      <p:bldP spid="9" grpId="0"/>
      <p:bldP spid="10" grpId="0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84F8D626-0F6C-AD78-FF6A-905AA02B4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42249681-954D-58F1-E3AE-5907E1549C1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24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9CDD8475-B67B-2E34-C565-3C5CDAACCB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dirty="0"/>
              <a:t>Method 2: Intensity Peak</a:t>
            </a:r>
            <a:endParaRPr dirty="0"/>
          </a:p>
        </p:txBody>
      </p:sp>
      <p:sp>
        <p:nvSpPr>
          <p:cNvPr id="11" name="Google Shape;95;p2">
            <a:extLst>
              <a:ext uri="{FF2B5EF4-FFF2-40B4-BE49-F238E27FC236}">
                <a16:creationId xmlns:a16="http://schemas.microsoft.com/office/drawing/2014/main" id="{99B643A0-CD02-19C3-86D8-13BB7176C2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846" y="1052736"/>
            <a:ext cx="8858312" cy="2330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Font typeface="+mj-lt"/>
              <a:buAutoNum type="arabicPeriod"/>
            </a:pPr>
            <a:r>
              <a:rPr lang="en-US" altLang="ko-KR" sz="1400" dirty="0">
                <a:solidFill>
                  <a:schemeClr val="tx2">
                    <a:lumMod val="25000"/>
                  </a:schemeClr>
                </a:solidFill>
              </a:rPr>
              <a:t>2D-Matrix</a:t>
            </a:r>
            <a:r>
              <a:rPr lang="ko-KR" altLang="en-US" sz="1400" dirty="0">
                <a:solidFill>
                  <a:schemeClr val="tx2">
                    <a:lumMod val="25000"/>
                  </a:schemeClr>
                </a:solidFill>
              </a:rPr>
              <a:t>의 </a:t>
            </a:r>
            <a:r>
              <a:rPr lang="en-US" altLang="ko-KR" sz="1400" dirty="0">
                <a:solidFill>
                  <a:schemeClr val="bg2"/>
                </a:solidFill>
              </a:rPr>
              <a:t>32</a:t>
            </a:r>
            <a:r>
              <a:rPr lang="ko-KR" altLang="en-US" sz="1400" dirty="0">
                <a:solidFill>
                  <a:schemeClr val="bg2"/>
                </a:solidFill>
              </a:rPr>
              <a:t>개의 </a:t>
            </a:r>
            <a:r>
              <a:rPr lang="en-US" altLang="ko-KR" sz="1400" dirty="0">
                <a:solidFill>
                  <a:schemeClr val="bg2"/>
                </a:solidFill>
              </a:rPr>
              <a:t>Row </a:t>
            </a:r>
            <a:r>
              <a:rPr lang="ko-KR" altLang="en-US" sz="1400" dirty="0">
                <a:solidFill>
                  <a:schemeClr val="bg2"/>
                </a:solidFill>
              </a:rPr>
              <a:t>중 하나를 선택</a:t>
            </a:r>
            <a:r>
              <a:rPr lang="ko-KR" altLang="en-US" sz="1400" dirty="0">
                <a:solidFill>
                  <a:schemeClr val="tx2">
                    <a:lumMod val="25000"/>
                  </a:schemeClr>
                </a:solidFill>
              </a:rPr>
              <a:t>하여 그 열의 포인트 클라우드 정보 탐색</a:t>
            </a:r>
            <a:endParaRPr lang="en-US" altLang="ko-KR" sz="1400" dirty="0">
              <a:solidFill>
                <a:schemeClr val="tx2">
                  <a:lumMod val="25000"/>
                </a:schemeClr>
              </a:solidFill>
            </a:endParaRPr>
          </a:p>
          <a:p>
            <a:pPr marL="34290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Font typeface="+mj-lt"/>
              <a:buAutoNum type="arabicPeriod"/>
            </a:pPr>
            <a:r>
              <a:rPr lang="ko-KR" altLang="en-US" sz="1400" dirty="0">
                <a:solidFill>
                  <a:schemeClr val="tx2">
                    <a:lumMod val="25000"/>
                  </a:schemeClr>
                </a:solidFill>
              </a:rPr>
              <a:t>만약 </a:t>
            </a:r>
            <a:r>
              <a:rPr lang="en-US" altLang="ko-KR" sz="1400" dirty="0">
                <a:solidFill>
                  <a:schemeClr val="bg2"/>
                </a:solidFill>
              </a:rPr>
              <a:t>Intensity Peak</a:t>
            </a:r>
            <a:r>
              <a:rPr lang="ko-KR" altLang="en-US" sz="1400" dirty="0">
                <a:solidFill>
                  <a:schemeClr val="tx2">
                    <a:lumMod val="25000"/>
                  </a:schemeClr>
                </a:solidFill>
              </a:rPr>
              <a:t>가 보인다면</a:t>
            </a:r>
            <a:r>
              <a:rPr lang="en-US" altLang="ko-KR" sz="1400" dirty="0">
                <a:solidFill>
                  <a:schemeClr val="tx2">
                    <a:lumMod val="2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2">
                    <a:lumMod val="25000"/>
                  </a:schemeClr>
                </a:solidFill>
              </a:rPr>
              <a:t>인접한 시간에서 다시 </a:t>
            </a:r>
            <a:r>
              <a:rPr lang="en-US" altLang="ko-KR" sz="1400" dirty="0">
                <a:solidFill>
                  <a:schemeClr val="tx2">
                    <a:lumMod val="25000"/>
                  </a:schemeClr>
                </a:solidFill>
              </a:rPr>
              <a:t>Peak</a:t>
            </a:r>
            <a:r>
              <a:rPr lang="ko-KR" altLang="en-US" sz="1400" dirty="0">
                <a:solidFill>
                  <a:schemeClr val="tx2">
                    <a:lumMod val="25000"/>
                  </a:schemeClr>
                </a:solidFill>
              </a:rPr>
              <a:t>가 발생하는지 확인</a:t>
            </a:r>
            <a:endParaRPr lang="en-US" altLang="ko-KR" sz="1400" dirty="0">
              <a:solidFill>
                <a:schemeClr val="tx2">
                  <a:lumMod val="25000"/>
                </a:schemeClr>
              </a:solidFill>
            </a:endParaRPr>
          </a:p>
          <a:p>
            <a:pPr marL="34290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Font typeface="+mj-lt"/>
              <a:buAutoNum type="arabicPeriod"/>
            </a:pPr>
            <a:r>
              <a:rPr lang="ko-KR" altLang="en-US" sz="1400" dirty="0">
                <a:solidFill>
                  <a:schemeClr val="tx2">
                    <a:lumMod val="25000"/>
                  </a:schemeClr>
                </a:solidFill>
              </a:rPr>
              <a:t>확인이 되었다면 위아래로 </a:t>
            </a:r>
            <a:r>
              <a:rPr lang="en-US" altLang="ko-KR" sz="1400" dirty="0">
                <a:solidFill>
                  <a:schemeClr val="tx2">
                    <a:lumMod val="25000"/>
                  </a:schemeClr>
                </a:solidFill>
              </a:rPr>
              <a:t>2</a:t>
            </a:r>
            <a:r>
              <a:rPr lang="ko-KR" altLang="en-US" sz="1400" dirty="0">
                <a:solidFill>
                  <a:schemeClr val="tx2">
                    <a:lumMod val="25000"/>
                  </a:schemeClr>
                </a:solidFill>
              </a:rPr>
              <a:t>개의 </a:t>
            </a:r>
            <a:r>
              <a:rPr lang="en-US" altLang="ko-KR" sz="1400" dirty="0">
                <a:solidFill>
                  <a:schemeClr val="tx2">
                    <a:lumMod val="25000"/>
                  </a:schemeClr>
                </a:solidFill>
              </a:rPr>
              <a:t>Row</a:t>
            </a:r>
            <a:r>
              <a:rPr lang="ko-KR" altLang="en-US" sz="1400" dirty="0">
                <a:solidFill>
                  <a:schemeClr val="tx2">
                    <a:lumMod val="25000"/>
                  </a:schemeClr>
                </a:solidFill>
              </a:rPr>
              <a:t>에서 같은 </a:t>
            </a:r>
            <a:r>
              <a:rPr lang="en-US" altLang="ko-KR" sz="1400" dirty="0">
                <a:solidFill>
                  <a:schemeClr val="tx2">
                    <a:lumMod val="25000"/>
                  </a:schemeClr>
                </a:solidFill>
              </a:rPr>
              <a:t>Peak</a:t>
            </a:r>
            <a:r>
              <a:rPr lang="ko-KR" altLang="en-US" sz="1400" dirty="0">
                <a:solidFill>
                  <a:schemeClr val="tx2">
                    <a:lumMod val="25000"/>
                  </a:schemeClr>
                </a:solidFill>
              </a:rPr>
              <a:t>가 발생하는지 확인</a:t>
            </a:r>
            <a:endParaRPr lang="en-US" altLang="ko-KR" sz="1400" dirty="0">
              <a:solidFill>
                <a:schemeClr val="tx2">
                  <a:lumMod val="25000"/>
                </a:schemeClr>
              </a:solidFill>
            </a:endParaRPr>
          </a:p>
          <a:p>
            <a:pPr marL="34290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Font typeface="+mj-lt"/>
              <a:buAutoNum type="arabicPeriod"/>
            </a:pPr>
            <a:r>
              <a:rPr lang="ko-KR" altLang="en-US" sz="1400" dirty="0">
                <a:solidFill>
                  <a:schemeClr val="tx2">
                    <a:lumMod val="25000"/>
                  </a:schemeClr>
                </a:solidFill>
              </a:rPr>
              <a:t>모든 것이 확인되었다면 </a:t>
            </a:r>
            <a:r>
              <a:rPr lang="en-US" altLang="ko-KR" sz="1400" dirty="0">
                <a:solidFill>
                  <a:schemeClr val="bg2"/>
                </a:solidFill>
              </a:rPr>
              <a:t>RANSAC(random sample consensus)</a:t>
            </a:r>
            <a:r>
              <a:rPr lang="ko-KR" altLang="en-US" sz="1400" dirty="0">
                <a:solidFill>
                  <a:schemeClr val="bg2"/>
                </a:solidFill>
              </a:rPr>
              <a:t> 알고리즘</a:t>
            </a:r>
            <a:r>
              <a:rPr lang="ko-KR" altLang="en-US" sz="1400" dirty="0">
                <a:solidFill>
                  <a:schemeClr val="tx2">
                    <a:lumMod val="25000"/>
                  </a:schemeClr>
                </a:solidFill>
              </a:rPr>
              <a:t>을 이용해</a:t>
            </a:r>
            <a:br>
              <a:rPr lang="en-US" altLang="ko-KR" sz="1400" dirty="0">
                <a:solidFill>
                  <a:schemeClr val="tx2">
                    <a:lumMod val="25000"/>
                  </a:schemeClr>
                </a:solidFill>
              </a:rPr>
            </a:br>
            <a:r>
              <a:rPr lang="ko-KR" altLang="en-US" sz="1400" dirty="0">
                <a:solidFill>
                  <a:schemeClr val="tx2">
                    <a:lumMod val="25000"/>
                  </a:schemeClr>
                </a:solidFill>
              </a:rPr>
              <a:t>해당 포인트 클라우드의 평면을 추정</a:t>
            </a:r>
            <a:endParaRPr lang="en-US" altLang="ko-KR" sz="1400" dirty="0">
              <a:solidFill>
                <a:schemeClr val="tx2">
                  <a:lumMod val="25000"/>
                </a:schemeClr>
              </a:solidFill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2434EB4-2EA7-5202-C997-698F70C98E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11202"/>
              </p:ext>
            </p:extLst>
          </p:nvPr>
        </p:nvGraphicFramePr>
        <p:xfrm>
          <a:off x="1156306" y="3976464"/>
          <a:ext cx="18000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000">
                  <a:extLst>
                    <a:ext uri="{9D8B030D-6E8A-4147-A177-3AD203B41FA5}">
                      <a16:colId xmlns:a16="http://schemas.microsoft.com/office/drawing/2014/main" val="1257303094"/>
                    </a:ext>
                  </a:extLst>
                </a:gridCol>
                <a:gridCol w="300000">
                  <a:extLst>
                    <a:ext uri="{9D8B030D-6E8A-4147-A177-3AD203B41FA5}">
                      <a16:colId xmlns:a16="http://schemas.microsoft.com/office/drawing/2014/main" val="4076881642"/>
                    </a:ext>
                  </a:extLst>
                </a:gridCol>
                <a:gridCol w="300000">
                  <a:extLst>
                    <a:ext uri="{9D8B030D-6E8A-4147-A177-3AD203B41FA5}">
                      <a16:colId xmlns:a16="http://schemas.microsoft.com/office/drawing/2014/main" val="1805057976"/>
                    </a:ext>
                  </a:extLst>
                </a:gridCol>
                <a:gridCol w="300000">
                  <a:extLst>
                    <a:ext uri="{9D8B030D-6E8A-4147-A177-3AD203B41FA5}">
                      <a16:colId xmlns:a16="http://schemas.microsoft.com/office/drawing/2014/main" val="1034155414"/>
                    </a:ext>
                  </a:extLst>
                </a:gridCol>
                <a:gridCol w="300000">
                  <a:extLst>
                    <a:ext uri="{9D8B030D-6E8A-4147-A177-3AD203B41FA5}">
                      <a16:colId xmlns:a16="http://schemas.microsoft.com/office/drawing/2014/main" val="1807795551"/>
                    </a:ext>
                  </a:extLst>
                </a:gridCol>
                <a:gridCol w="300000">
                  <a:extLst>
                    <a:ext uri="{9D8B030D-6E8A-4147-A177-3AD203B41FA5}">
                      <a16:colId xmlns:a16="http://schemas.microsoft.com/office/drawing/2014/main" val="3561018404"/>
                    </a:ext>
                  </a:extLst>
                </a:gridCol>
              </a:tblGrid>
              <a:tr h="30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984300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274346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282468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4584300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031532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5405034"/>
                  </a:ext>
                </a:extLst>
              </a:tr>
            </a:tbl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D464B06A-1C6E-24A3-30D0-75357A61D79F}"/>
              </a:ext>
            </a:extLst>
          </p:cNvPr>
          <p:cNvSpPr/>
          <p:nvPr/>
        </p:nvSpPr>
        <p:spPr>
          <a:xfrm>
            <a:off x="1519381" y="4039523"/>
            <a:ext cx="175491" cy="17549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9D07ABA-C5EF-4D01-E9A3-EA1D38E1EBE6}"/>
              </a:ext>
            </a:extLst>
          </p:cNvPr>
          <p:cNvSpPr/>
          <p:nvPr/>
        </p:nvSpPr>
        <p:spPr>
          <a:xfrm>
            <a:off x="2112475" y="4382653"/>
            <a:ext cx="175491" cy="17549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2E0E8C5-F501-B2CE-EB60-0728B39802E9}"/>
              </a:ext>
            </a:extLst>
          </p:cNvPr>
          <p:cNvSpPr/>
          <p:nvPr/>
        </p:nvSpPr>
        <p:spPr>
          <a:xfrm>
            <a:off x="1197339" y="4641833"/>
            <a:ext cx="175491" cy="1754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93AEE4C-C44F-062A-03D2-698FAE0352FD}"/>
              </a:ext>
            </a:extLst>
          </p:cNvPr>
          <p:cNvSpPr/>
          <p:nvPr/>
        </p:nvSpPr>
        <p:spPr>
          <a:xfrm>
            <a:off x="1793069" y="4969351"/>
            <a:ext cx="175491" cy="1754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51D502C-01FD-DEC7-E603-0558C6F26C32}"/>
              </a:ext>
            </a:extLst>
          </p:cNvPr>
          <p:cNvSpPr/>
          <p:nvPr/>
        </p:nvSpPr>
        <p:spPr>
          <a:xfrm>
            <a:off x="2418559" y="4064475"/>
            <a:ext cx="175491" cy="17549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57EF5F7-084F-C67B-D11E-3F1732594A3A}"/>
              </a:ext>
            </a:extLst>
          </p:cNvPr>
          <p:cNvSpPr/>
          <p:nvPr/>
        </p:nvSpPr>
        <p:spPr>
          <a:xfrm>
            <a:off x="2717510" y="4975707"/>
            <a:ext cx="175491" cy="1754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98E16989-A65F-26CD-CC44-2D3763A6D347}"/>
              </a:ext>
            </a:extLst>
          </p:cNvPr>
          <p:cNvSpPr/>
          <p:nvPr/>
        </p:nvSpPr>
        <p:spPr>
          <a:xfrm>
            <a:off x="3983977" y="4625154"/>
            <a:ext cx="960582" cy="384340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1DB677-58C5-9F7B-BF89-5177F100854C}"/>
              </a:ext>
            </a:extLst>
          </p:cNvPr>
          <p:cNvSpPr/>
          <p:nvPr/>
        </p:nvSpPr>
        <p:spPr>
          <a:xfrm>
            <a:off x="1519380" y="5278769"/>
            <a:ext cx="175491" cy="17549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9B2F8D0A-50A2-37AD-F5C6-CF6941DE0F6C}"/>
              </a:ext>
            </a:extLst>
          </p:cNvPr>
          <p:cNvSpPr/>
          <p:nvPr/>
        </p:nvSpPr>
        <p:spPr>
          <a:xfrm>
            <a:off x="2410536" y="4975707"/>
            <a:ext cx="175491" cy="17549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080638F1-D01B-1A86-7D44-0464261B8F99}"/>
              </a:ext>
            </a:extLst>
          </p:cNvPr>
          <p:cNvSpPr/>
          <p:nvPr/>
        </p:nvSpPr>
        <p:spPr>
          <a:xfrm>
            <a:off x="2410536" y="4382653"/>
            <a:ext cx="175491" cy="1754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ACE9ADC7-4EF7-9189-3F08-A93E49441E5F}"/>
              </a:ext>
            </a:extLst>
          </p:cNvPr>
          <p:cNvSpPr/>
          <p:nvPr/>
        </p:nvSpPr>
        <p:spPr>
          <a:xfrm>
            <a:off x="2708597" y="4382444"/>
            <a:ext cx="175491" cy="1754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7C7ACCAD-9781-457A-A315-5AA099FB9F00}"/>
              </a:ext>
            </a:extLst>
          </p:cNvPr>
          <p:cNvSpPr/>
          <p:nvPr/>
        </p:nvSpPr>
        <p:spPr>
          <a:xfrm>
            <a:off x="1518313" y="4382444"/>
            <a:ext cx="175491" cy="1754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D8FB2A3F-3FEC-F0F9-3304-E346BF78C87B}"/>
              </a:ext>
            </a:extLst>
          </p:cNvPr>
          <p:cNvSpPr/>
          <p:nvPr/>
        </p:nvSpPr>
        <p:spPr>
          <a:xfrm>
            <a:off x="1816374" y="4382235"/>
            <a:ext cx="175491" cy="17549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4B3DFF7C-9303-6355-F172-2E654893FD59}"/>
              </a:ext>
            </a:extLst>
          </p:cNvPr>
          <p:cNvSpPr/>
          <p:nvPr/>
        </p:nvSpPr>
        <p:spPr>
          <a:xfrm>
            <a:off x="1528264" y="4671839"/>
            <a:ext cx="175491" cy="17549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F30BD2B6-7FAB-239F-3AC1-14BB17F29A40}"/>
              </a:ext>
            </a:extLst>
          </p:cNvPr>
          <p:cNvSpPr/>
          <p:nvPr/>
        </p:nvSpPr>
        <p:spPr>
          <a:xfrm>
            <a:off x="1826325" y="4671630"/>
            <a:ext cx="175491" cy="17549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21818C19-1ED0-6995-D521-C27ED5FD5E8D}"/>
              </a:ext>
            </a:extLst>
          </p:cNvPr>
          <p:cNvSpPr/>
          <p:nvPr/>
        </p:nvSpPr>
        <p:spPr>
          <a:xfrm>
            <a:off x="2103705" y="4655115"/>
            <a:ext cx="175491" cy="17549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5A3AD36-B7AD-1407-ECED-A5CD67FE74F8}"/>
              </a:ext>
            </a:extLst>
          </p:cNvPr>
          <p:cNvSpPr/>
          <p:nvPr/>
        </p:nvSpPr>
        <p:spPr>
          <a:xfrm>
            <a:off x="2401766" y="4654906"/>
            <a:ext cx="175491" cy="1754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95DC9E01-42C2-45BE-39EB-BF73735ABB51}"/>
              </a:ext>
            </a:extLst>
          </p:cNvPr>
          <p:cNvSpPr/>
          <p:nvPr/>
        </p:nvSpPr>
        <p:spPr>
          <a:xfrm>
            <a:off x="2715550" y="4657517"/>
            <a:ext cx="175491" cy="17549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6D2DC204-4FA6-C1A3-4E85-6F0A03CAFE15}"/>
              </a:ext>
            </a:extLst>
          </p:cNvPr>
          <p:cNvSpPr/>
          <p:nvPr/>
        </p:nvSpPr>
        <p:spPr>
          <a:xfrm>
            <a:off x="2706637" y="4064254"/>
            <a:ext cx="175491" cy="1754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6DAC20D7-0CFC-FD60-95DE-EB6E3DD1E610}"/>
              </a:ext>
            </a:extLst>
          </p:cNvPr>
          <p:cNvSpPr/>
          <p:nvPr/>
        </p:nvSpPr>
        <p:spPr>
          <a:xfrm>
            <a:off x="2715549" y="5293897"/>
            <a:ext cx="175491" cy="1754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E9F55234-0FB5-16ED-9B9A-AC0565176C1B}"/>
              </a:ext>
            </a:extLst>
          </p:cNvPr>
          <p:cNvSpPr/>
          <p:nvPr/>
        </p:nvSpPr>
        <p:spPr>
          <a:xfrm>
            <a:off x="2103705" y="4964333"/>
            <a:ext cx="175491" cy="17549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B9D70E41-982E-632B-153C-2AF0390F5965}"/>
              </a:ext>
            </a:extLst>
          </p:cNvPr>
          <p:cNvSpPr/>
          <p:nvPr/>
        </p:nvSpPr>
        <p:spPr>
          <a:xfrm>
            <a:off x="1197338" y="5293896"/>
            <a:ext cx="175491" cy="17549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35F30E0-706B-8179-A0D3-B0572CA5B86A}"/>
              </a:ext>
            </a:extLst>
          </p:cNvPr>
          <p:cNvSpPr/>
          <p:nvPr/>
        </p:nvSpPr>
        <p:spPr>
          <a:xfrm>
            <a:off x="2140345" y="4045080"/>
            <a:ext cx="175491" cy="1754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41D0A81C-4415-FADE-446C-94804749C673}"/>
              </a:ext>
            </a:extLst>
          </p:cNvPr>
          <p:cNvSpPr/>
          <p:nvPr/>
        </p:nvSpPr>
        <p:spPr>
          <a:xfrm>
            <a:off x="1818303" y="4060207"/>
            <a:ext cx="175491" cy="17549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033E667D-F4BD-F4E1-97FB-1EDBBF6866C3}"/>
              </a:ext>
            </a:extLst>
          </p:cNvPr>
          <p:cNvSpPr/>
          <p:nvPr/>
        </p:nvSpPr>
        <p:spPr>
          <a:xfrm>
            <a:off x="1200954" y="3998250"/>
            <a:ext cx="175491" cy="1754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C31439B9-645C-54C3-7694-9C028D7DEB93}"/>
              </a:ext>
            </a:extLst>
          </p:cNvPr>
          <p:cNvSpPr/>
          <p:nvPr/>
        </p:nvSpPr>
        <p:spPr>
          <a:xfrm>
            <a:off x="1199886" y="4341171"/>
            <a:ext cx="175491" cy="17549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4E5FFB2-ECDB-7CEC-C907-E730C885A916}"/>
              </a:ext>
            </a:extLst>
          </p:cNvPr>
          <p:cNvSpPr/>
          <p:nvPr/>
        </p:nvSpPr>
        <p:spPr>
          <a:xfrm>
            <a:off x="1210838" y="4934327"/>
            <a:ext cx="175491" cy="1754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276B8A52-A863-7D85-4C8D-3C0D3638E51F}"/>
              </a:ext>
            </a:extLst>
          </p:cNvPr>
          <p:cNvSpPr/>
          <p:nvPr/>
        </p:nvSpPr>
        <p:spPr>
          <a:xfrm>
            <a:off x="1541763" y="4964333"/>
            <a:ext cx="175491" cy="17549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84CEF76-EED7-9DD8-E829-7C6ABD1F1378}"/>
              </a:ext>
            </a:extLst>
          </p:cNvPr>
          <p:cNvSpPr/>
          <p:nvPr/>
        </p:nvSpPr>
        <p:spPr>
          <a:xfrm>
            <a:off x="1799502" y="5270318"/>
            <a:ext cx="175491" cy="1754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58196F1-44D7-39C1-DD86-3E97A5CE5E5A}"/>
              </a:ext>
            </a:extLst>
          </p:cNvPr>
          <p:cNvSpPr/>
          <p:nvPr/>
        </p:nvSpPr>
        <p:spPr>
          <a:xfrm>
            <a:off x="2416969" y="5276674"/>
            <a:ext cx="175491" cy="1754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631CF77B-F5AF-C196-29CF-2DC88F306967}"/>
              </a:ext>
            </a:extLst>
          </p:cNvPr>
          <p:cNvSpPr/>
          <p:nvPr/>
        </p:nvSpPr>
        <p:spPr>
          <a:xfrm>
            <a:off x="2110138" y="5265300"/>
            <a:ext cx="175491" cy="17549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1B2C719A-7544-A056-97D9-530055751A0F}"/>
              </a:ext>
            </a:extLst>
          </p:cNvPr>
          <p:cNvSpPr/>
          <p:nvPr/>
        </p:nvSpPr>
        <p:spPr>
          <a:xfrm>
            <a:off x="6498509" y="4083354"/>
            <a:ext cx="175491" cy="17549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CCC3BFB-2164-1E04-3C92-532424A4403F}"/>
              </a:ext>
            </a:extLst>
          </p:cNvPr>
          <p:cNvSpPr/>
          <p:nvPr/>
        </p:nvSpPr>
        <p:spPr>
          <a:xfrm>
            <a:off x="7091603" y="4426484"/>
            <a:ext cx="175491" cy="17549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21537BE-4C03-0F99-C26B-84404FA41C53}"/>
              </a:ext>
            </a:extLst>
          </p:cNvPr>
          <p:cNvSpPr/>
          <p:nvPr/>
        </p:nvSpPr>
        <p:spPr>
          <a:xfrm>
            <a:off x="6176467" y="4685664"/>
            <a:ext cx="175491" cy="1754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2E90B5C8-906E-3840-10A8-9BC2A68C561A}"/>
              </a:ext>
            </a:extLst>
          </p:cNvPr>
          <p:cNvSpPr/>
          <p:nvPr/>
        </p:nvSpPr>
        <p:spPr>
          <a:xfrm>
            <a:off x="6772197" y="5013182"/>
            <a:ext cx="175491" cy="1754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7D60E638-CB1A-A1DB-C4B3-0719E476E451}"/>
              </a:ext>
            </a:extLst>
          </p:cNvPr>
          <p:cNvSpPr/>
          <p:nvPr/>
        </p:nvSpPr>
        <p:spPr>
          <a:xfrm>
            <a:off x="7397687" y="4108306"/>
            <a:ext cx="175491" cy="17549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B789353-7BBD-D963-13B8-4F09273314F8}"/>
              </a:ext>
            </a:extLst>
          </p:cNvPr>
          <p:cNvSpPr/>
          <p:nvPr/>
        </p:nvSpPr>
        <p:spPr>
          <a:xfrm>
            <a:off x="7696638" y="5019538"/>
            <a:ext cx="175491" cy="1754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BE96006C-47AD-4F90-D008-49A24ACF988F}"/>
              </a:ext>
            </a:extLst>
          </p:cNvPr>
          <p:cNvSpPr/>
          <p:nvPr/>
        </p:nvSpPr>
        <p:spPr>
          <a:xfrm>
            <a:off x="6498508" y="5322600"/>
            <a:ext cx="175491" cy="17549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E55E3D2E-44C3-6B78-0C7D-81027A3F428B}"/>
              </a:ext>
            </a:extLst>
          </p:cNvPr>
          <p:cNvSpPr/>
          <p:nvPr/>
        </p:nvSpPr>
        <p:spPr>
          <a:xfrm>
            <a:off x="7389664" y="5019538"/>
            <a:ext cx="175491" cy="17549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BFB2EAA-95EF-716A-5250-609125542BEB}"/>
              </a:ext>
            </a:extLst>
          </p:cNvPr>
          <p:cNvSpPr/>
          <p:nvPr/>
        </p:nvSpPr>
        <p:spPr>
          <a:xfrm>
            <a:off x="7389664" y="4426484"/>
            <a:ext cx="175491" cy="1754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9E62FCA3-125E-D3C5-6529-9C13E4311CB0}"/>
              </a:ext>
            </a:extLst>
          </p:cNvPr>
          <p:cNvSpPr/>
          <p:nvPr/>
        </p:nvSpPr>
        <p:spPr>
          <a:xfrm>
            <a:off x="7687725" y="4426275"/>
            <a:ext cx="175491" cy="1754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EBB23873-C606-1402-F481-D6DF683EFE93}"/>
              </a:ext>
            </a:extLst>
          </p:cNvPr>
          <p:cNvSpPr/>
          <p:nvPr/>
        </p:nvSpPr>
        <p:spPr>
          <a:xfrm>
            <a:off x="6497441" y="4426275"/>
            <a:ext cx="175491" cy="1754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9EA2933D-6682-98CC-DB11-08FFD2A37E9F}"/>
              </a:ext>
            </a:extLst>
          </p:cNvPr>
          <p:cNvSpPr/>
          <p:nvPr/>
        </p:nvSpPr>
        <p:spPr>
          <a:xfrm>
            <a:off x="6795502" y="4426066"/>
            <a:ext cx="175491" cy="17549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44852946-5892-E20E-E8B5-58F1BE5DED71}"/>
              </a:ext>
            </a:extLst>
          </p:cNvPr>
          <p:cNvSpPr/>
          <p:nvPr/>
        </p:nvSpPr>
        <p:spPr>
          <a:xfrm>
            <a:off x="6507392" y="4715670"/>
            <a:ext cx="175491" cy="17549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122D3D9-4AFD-52F9-E037-209EE2D7D041}"/>
              </a:ext>
            </a:extLst>
          </p:cNvPr>
          <p:cNvSpPr/>
          <p:nvPr/>
        </p:nvSpPr>
        <p:spPr>
          <a:xfrm>
            <a:off x="6805453" y="4715461"/>
            <a:ext cx="175491" cy="17549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29C2B6EA-2F25-D739-F547-D0929DE7BA1F}"/>
              </a:ext>
            </a:extLst>
          </p:cNvPr>
          <p:cNvSpPr/>
          <p:nvPr/>
        </p:nvSpPr>
        <p:spPr>
          <a:xfrm>
            <a:off x="7082833" y="4698946"/>
            <a:ext cx="175491" cy="17549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2C4D1571-D2E8-DAAB-22B2-116A34B5722F}"/>
              </a:ext>
            </a:extLst>
          </p:cNvPr>
          <p:cNvSpPr/>
          <p:nvPr/>
        </p:nvSpPr>
        <p:spPr>
          <a:xfrm>
            <a:off x="7380894" y="4698737"/>
            <a:ext cx="175491" cy="1754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789A2AB-DBD2-24EE-406F-41512C7C7C30}"/>
              </a:ext>
            </a:extLst>
          </p:cNvPr>
          <p:cNvSpPr/>
          <p:nvPr/>
        </p:nvSpPr>
        <p:spPr>
          <a:xfrm>
            <a:off x="7694678" y="4701348"/>
            <a:ext cx="175491" cy="17549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02EDB3C3-7B5A-0C7C-6967-5CF7095678DD}"/>
              </a:ext>
            </a:extLst>
          </p:cNvPr>
          <p:cNvSpPr/>
          <p:nvPr/>
        </p:nvSpPr>
        <p:spPr>
          <a:xfrm>
            <a:off x="7685765" y="4108085"/>
            <a:ext cx="175491" cy="1754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C049245-2CFA-E28E-3696-529430032A34}"/>
              </a:ext>
            </a:extLst>
          </p:cNvPr>
          <p:cNvSpPr/>
          <p:nvPr/>
        </p:nvSpPr>
        <p:spPr>
          <a:xfrm>
            <a:off x="7694677" y="5337728"/>
            <a:ext cx="175491" cy="1754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1B8831D4-E7B3-5C26-307E-E17903615BA0}"/>
              </a:ext>
            </a:extLst>
          </p:cNvPr>
          <p:cNvSpPr/>
          <p:nvPr/>
        </p:nvSpPr>
        <p:spPr>
          <a:xfrm>
            <a:off x="7082833" y="5008164"/>
            <a:ext cx="175491" cy="17549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EE7E79DC-128B-48C8-F422-296E7C7CFE65}"/>
              </a:ext>
            </a:extLst>
          </p:cNvPr>
          <p:cNvSpPr/>
          <p:nvPr/>
        </p:nvSpPr>
        <p:spPr>
          <a:xfrm>
            <a:off x="6176466" y="5337727"/>
            <a:ext cx="175491" cy="17549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A1EFE512-AEFE-1D82-59AA-BFCCA1DCF5AF}"/>
              </a:ext>
            </a:extLst>
          </p:cNvPr>
          <p:cNvSpPr/>
          <p:nvPr/>
        </p:nvSpPr>
        <p:spPr>
          <a:xfrm>
            <a:off x="7119473" y="4088911"/>
            <a:ext cx="175491" cy="1754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F35B8D7F-3836-4986-5FE8-A2FBBD7F318A}"/>
              </a:ext>
            </a:extLst>
          </p:cNvPr>
          <p:cNvSpPr/>
          <p:nvPr/>
        </p:nvSpPr>
        <p:spPr>
          <a:xfrm>
            <a:off x="6797431" y="4104038"/>
            <a:ext cx="175491" cy="17549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D912E1EB-485E-855D-0147-D2062BAF5A75}"/>
              </a:ext>
            </a:extLst>
          </p:cNvPr>
          <p:cNvSpPr/>
          <p:nvPr/>
        </p:nvSpPr>
        <p:spPr>
          <a:xfrm>
            <a:off x="6180082" y="4042081"/>
            <a:ext cx="175491" cy="1754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3B3BF8FB-FA15-6687-4FBE-23B2E4C8419D}"/>
              </a:ext>
            </a:extLst>
          </p:cNvPr>
          <p:cNvSpPr/>
          <p:nvPr/>
        </p:nvSpPr>
        <p:spPr>
          <a:xfrm>
            <a:off x="6179014" y="4385002"/>
            <a:ext cx="175491" cy="17549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DFD9AF90-4E77-8535-3D1B-8AC9090C4E73}"/>
              </a:ext>
            </a:extLst>
          </p:cNvPr>
          <p:cNvSpPr/>
          <p:nvPr/>
        </p:nvSpPr>
        <p:spPr>
          <a:xfrm>
            <a:off x="6189966" y="4978158"/>
            <a:ext cx="175491" cy="1754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E25A901-1471-D3E9-CFD8-8841F062F851}"/>
              </a:ext>
            </a:extLst>
          </p:cNvPr>
          <p:cNvSpPr/>
          <p:nvPr/>
        </p:nvSpPr>
        <p:spPr>
          <a:xfrm>
            <a:off x="6520891" y="5008164"/>
            <a:ext cx="175491" cy="17549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9FFBF1EC-FB21-7216-944C-F7D8F4985D0C}"/>
              </a:ext>
            </a:extLst>
          </p:cNvPr>
          <p:cNvSpPr/>
          <p:nvPr/>
        </p:nvSpPr>
        <p:spPr>
          <a:xfrm>
            <a:off x="6778630" y="5314149"/>
            <a:ext cx="175491" cy="1754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E4BCE7C2-4D29-B18B-308C-5084625B11C7}"/>
              </a:ext>
            </a:extLst>
          </p:cNvPr>
          <p:cNvSpPr/>
          <p:nvPr/>
        </p:nvSpPr>
        <p:spPr>
          <a:xfrm>
            <a:off x="7396097" y="5320505"/>
            <a:ext cx="175491" cy="1754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9BE0213F-286C-A542-CAD4-D2DB0B4CA144}"/>
              </a:ext>
            </a:extLst>
          </p:cNvPr>
          <p:cNvSpPr/>
          <p:nvPr/>
        </p:nvSpPr>
        <p:spPr>
          <a:xfrm>
            <a:off x="7089266" y="5309131"/>
            <a:ext cx="175491" cy="17549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액자 102">
            <a:extLst>
              <a:ext uri="{FF2B5EF4-FFF2-40B4-BE49-F238E27FC236}">
                <a16:creationId xmlns:a16="http://schemas.microsoft.com/office/drawing/2014/main" id="{6A135C6A-5AA3-A64B-910E-867F461AAB3A}"/>
              </a:ext>
            </a:extLst>
          </p:cNvPr>
          <p:cNvSpPr/>
          <p:nvPr/>
        </p:nvSpPr>
        <p:spPr>
          <a:xfrm>
            <a:off x="5914929" y="3745555"/>
            <a:ext cx="2133600" cy="2059709"/>
          </a:xfrm>
          <a:prstGeom prst="frame">
            <a:avLst>
              <a:gd name="adj1" fmla="val 35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E012DD3-BEBF-BD7F-BD26-F33A7B7E2363}"/>
              </a:ext>
            </a:extLst>
          </p:cNvPr>
          <p:cNvSpPr txBox="1"/>
          <p:nvPr/>
        </p:nvSpPr>
        <p:spPr>
          <a:xfrm>
            <a:off x="3999393" y="5013342"/>
            <a:ext cx="840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RANSAC !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44DCE32F-5851-CB5E-8128-50966D7051F5}"/>
              </a:ext>
            </a:extLst>
          </p:cNvPr>
          <p:cNvSpPr/>
          <p:nvPr/>
        </p:nvSpPr>
        <p:spPr>
          <a:xfrm>
            <a:off x="1114730" y="5985851"/>
            <a:ext cx="175491" cy="1754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5CA05FA0-EB7D-F154-20EB-B87772D57E82}"/>
              </a:ext>
            </a:extLst>
          </p:cNvPr>
          <p:cNvSpPr/>
          <p:nvPr/>
        </p:nvSpPr>
        <p:spPr>
          <a:xfrm>
            <a:off x="1109592" y="6269338"/>
            <a:ext cx="175491" cy="17549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5594719-4181-3A1D-E899-D1BDBE99DA9D}"/>
              </a:ext>
            </a:extLst>
          </p:cNvPr>
          <p:cNvSpPr txBox="1"/>
          <p:nvPr/>
        </p:nvSpPr>
        <p:spPr>
          <a:xfrm>
            <a:off x="1285082" y="5924095"/>
            <a:ext cx="1030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Peak Point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6239D77-B884-5604-C21B-A6E1C1539997}"/>
              </a:ext>
            </a:extLst>
          </p:cNvPr>
          <p:cNvSpPr txBox="1"/>
          <p:nvPr/>
        </p:nvSpPr>
        <p:spPr>
          <a:xfrm>
            <a:off x="1298583" y="6214000"/>
            <a:ext cx="1293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Adjacent Point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132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B5871B32-5E0D-72B7-80E0-6F1C83F96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A21A508D-38D0-5093-91D4-F57F76D989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25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163758CE-AFBE-3BE6-A942-DC7E2259CF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dirty="0"/>
              <a:t>Method 3: Dual Return</a:t>
            </a:r>
            <a:endParaRPr dirty="0"/>
          </a:p>
        </p:txBody>
      </p:sp>
      <p:sp>
        <p:nvSpPr>
          <p:cNvPr id="11" name="Google Shape;95;p2">
            <a:extLst>
              <a:ext uri="{FF2B5EF4-FFF2-40B4-BE49-F238E27FC236}">
                <a16:creationId xmlns:a16="http://schemas.microsoft.com/office/drawing/2014/main" id="{9D5404D2-2CC2-FBE6-7D1D-317B783B64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846" y="1052736"/>
            <a:ext cx="8858312" cy="367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각 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  <a:t>Row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마다 </a:t>
            </a:r>
            <a:r>
              <a:rPr lang="en-US" altLang="ko-KR" sz="1800" dirty="0">
                <a:solidFill>
                  <a:schemeClr val="bg2"/>
                </a:solidFill>
              </a:rPr>
              <a:t>Strong Return</a:t>
            </a:r>
            <a:r>
              <a:rPr lang="ko-KR" altLang="en-US" sz="1800" dirty="0">
                <a:solidFill>
                  <a:schemeClr val="bg2"/>
                </a:solidFill>
              </a:rPr>
              <a:t>과 </a:t>
            </a:r>
            <a:r>
              <a:rPr lang="en-US" altLang="ko-KR" sz="1800" dirty="0">
                <a:solidFill>
                  <a:schemeClr val="bg2"/>
                </a:solidFill>
              </a:rPr>
              <a:t>Last Return</a:t>
            </a:r>
            <a:r>
              <a:rPr lang="ko-KR" altLang="en-US" sz="1800" dirty="0">
                <a:solidFill>
                  <a:schemeClr val="bg2"/>
                </a:solidFill>
              </a:rPr>
              <a:t>이 같나 확인 </a:t>
            </a:r>
            <a:r>
              <a:rPr lang="en-US" altLang="ko-KR" sz="1800" dirty="0">
                <a:solidFill>
                  <a:schemeClr val="bg2"/>
                </a:solidFill>
              </a:rPr>
              <a:t>(Single Return Check)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ko-KR" altLang="en-US" sz="1600" dirty="0">
                <a:solidFill>
                  <a:schemeClr val="bg2"/>
                </a:solidFill>
              </a:rPr>
              <a:t>만약 같다면</a:t>
            </a:r>
            <a:r>
              <a:rPr lang="en-US" altLang="ko-KR" sz="1600" dirty="0">
                <a:solidFill>
                  <a:schemeClr val="bg2"/>
                </a:solidFill>
              </a:rPr>
              <a:t>, </a:t>
            </a:r>
            <a:r>
              <a:rPr lang="ko-KR" altLang="en-US" sz="1600" dirty="0">
                <a:solidFill>
                  <a:schemeClr val="bg2"/>
                </a:solidFill>
              </a:rPr>
              <a:t>해당 포인트 클라우드는 그대로 둠</a:t>
            </a:r>
            <a:endParaRPr lang="en-US" altLang="ko-KR" sz="1600" dirty="0">
              <a:solidFill>
                <a:schemeClr val="bg2"/>
              </a:solidFill>
            </a:endParaRPr>
          </a:p>
          <a:p>
            <a:pPr marL="342900">
              <a:lnSpc>
                <a:spcPct val="150000"/>
              </a:lnSpc>
              <a:spcBef>
                <a:spcPts val="0"/>
              </a:spcBef>
              <a:buSzPts val="2000"/>
            </a:pPr>
            <a:endParaRPr lang="en-US" altLang="ko-KR" sz="1800" dirty="0">
              <a:solidFill>
                <a:schemeClr val="tx2">
                  <a:lumMod val="25000"/>
                </a:schemeClr>
              </a:solidFill>
            </a:endParaRPr>
          </a:p>
          <a:p>
            <a:pPr marL="34290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만약 </a:t>
            </a:r>
            <a:r>
              <a:rPr lang="ko-KR" altLang="en-US" sz="1800" dirty="0">
                <a:solidFill>
                  <a:srgbClr val="FF0000"/>
                </a:solidFill>
              </a:rPr>
              <a:t>다르다면 이를 유리로 간주하고 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  <a:t>RANSAC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을 이용하여 평면을 추정</a:t>
            </a:r>
            <a:endParaRPr lang="en-US" altLang="ko-KR" sz="1800" dirty="0">
              <a:solidFill>
                <a:schemeClr val="tx2">
                  <a:lumMod val="2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358FAFD-09A8-B835-EF03-3CE806A6F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51" y="3722014"/>
            <a:ext cx="5580933" cy="26724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76CE1A-85C2-5626-CD0A-1A57E363E2D9}"/>
              </a:ext>
            </a:extLst>
          </p:cNvPr>
          <p:cNvSpPr txBox="1"/>
          <p:nvPr/>
        </p:nvSpPr>
        <p:spPr>
          <a:xfrm>
            <a:off x="6260938" y="3722014"/>
            <a:ext cx="2576366" cy="7386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Glass</a:t>
            </a:r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의 경우</a:t>
            </a:r>
            <a:endParaRPr lang="en-US" altLang="ko-KR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Strong Return !=  Last Return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047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DAAC3DE4-5B43-C663-446A-671F9103D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410722C5-28B8-2709-A420-CDF7BC6593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26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F77CBCFB-CC85-6649-6393-21BD179F3E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dirty="0"/>
              <a:t>Method 4: Find Boundary</a:t>
            </a:r>
            <a:endParaRPr dirty="0"/>
          </a:p>
        </p:txBody>
      </p:sp>
      <p:sp>
        <p:nvSpPr>
          <p:cNvPr id="11" name="Google Shape;95;p2">
            <a:extLst>
              <a:ext uri="{FF2B5EF4-FFF2-40B4-BE49-F238E27FC236}">
                <a16:creationId xmlns:a16="http://schemas.microsoft.com/office/drawing/2014/main" id="{C65FCFE5-88E1-E610-E84E-DB6EFC6304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846" y="1052736"/>
            <a:ext cx="8858312" cy="4034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en-US" altLang="ko-KR" sz="1800" b="1" dirty="0">
                <a:solidFill>
                  <a:schemeClr val="tx2">
                    <a:lumMod val="25000"/>
                  </a:schemeClr>
                </a:solidFill>
              </a:rPr>
              <a:t>Method 2</a:t>
            </a:r>
            <a:r>
              <a:rPr lang="ko-KR" altLang="en-US" sz="1800" b="1" dirty="0">
                <a:solidFill>
                  <a:schemeClr val="tx2">
                    <a:lumMod val="25000"/>
                  </a:schemeClr>
                </a:solidFill>
              </a:rPr>
              <a:t>와 </a:t>
            </a:r>
            <a:r>
              <a:rPr lang="en-US" altLang="ko-KR" sz="1800" b="1" dirty="0">
                <a:solidFill>
                  <a:schemeClr val="tx2">
                    <a:lumMod val="25000"/>
                  </a:schemeClr>
                </a:solidFill>
              </a:rPr>
              <a:t>3</a:t>
            </a:r>
            <a:r>
              <a:rPr lang="ko-KR" altLang="en-US" sz="1800" b="1" dirty="0">
                <a:solidFill>
                  <a:schemeClr val="tx2">
                    <a:lumMod val="25000"/>
                  </a:schemeClr>
                </a:solidFill>
              </a:rPr>
              <a:t>을 통해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거울 평면에 대한 정보를 수집했다면</a:t>
            </a:r>
            <a:b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</a:b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이를 이용해 </a:t>
            </a:r>
            <a:r>
              <a:rPr lang="ko-KR" altLang="en-US" sz="1800" dirty="0">
                <a:solidFill>
                  <a:srgbClr val="FF0000"/>
                </a:solidFill>
              </a:rPr>
              <a:t>거울의 </a:t>
            </a:r>
            <a:r>
              <a:rPr lang="en-US" altLang="ko-KR" sz="1800" dirty="0">
                <a:solidFill>
                  <a:srgbClr val="FF0000"/>
                </a:solidFill>
              </a:rPr>
              <a:t>Boundary</a:t>
            </a:r>
            <a:r>
              <a:rPr lang="ko-KR" altLang="en-US" sz="1800" dirty="0">
                <a:solidFill>
                  <a:srgbClr val="FF0000"/>
                </a:solidFill>
              </a:rPr>
              <a:t>를 측정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함 </a:t>
            </a:r>
            <a:endParaRPr lang="en-US" altLang="ko-KR" sz="1800" dirty="0">
              <a:solidFill>
                <a:schemeClr val="tx2">
                  <a:lumMod val="25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2"/>
                </a:solidFill>
              </a:rPr>
              <a:t>거울은 사각 메탈 프레임이 있다고 가정</a:t>
            </a:r>
            <a:endParaRPr lang="en-US" altLang="ko-KR" sz="1600" dirty="0">
              <a:solidFill>
                <a:schemeClr val="bg2"/>
              </a:solidFill>
            </a:endParaRPr>
          </a:p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endParaRPr lang="en-US" altLang="ko-KR" sz="1800" dirty="0">
              <a:solidFill>
                <a:schemeClr val="tx2">
                  <a:lumMod val="25000"/>
                </a:schemeClr>
              </a:solidFill>
            </a:endParaRPr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Font typeface="+mj-lt"/>
              <a:buAutoNum type="arabicPeriod"/>
            </a:pP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  <a:t>Lidar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의 </a:t>
            </a:r>
            <a:r>
              <a:rPr lang="ko-KR" altLang="en-US" sz="1800" dirty="0">
                <a:solidFill>
                  <a:srgbClr val="FF0000"/>
                </a:solidFill>
              </a:rPr>
              <a:t>각도 상의 한계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로 우선 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  <a:t>left &amp; right Boundary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를 찾는다</a:t>
            </a:r>
            <a:endParaRPr lang="en-US" altLang="ko-KR" sz="1800" dirty="0">
              <a:solidFill>
                <a:schemeClr val="tx2">
                  <a:lumMod val="25000"/>
                </a:schemeClr>
              </a:solidFill>
            </a:endParaRPr>
          </a:p>
          <a:p>
            <a:pPr marL="800100" lvl="1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</a:pPr>
            <a:r>
              <a:rPr lang="en-US" altLang="ko-KR" sz="1600" dirty="0">
                <a:solidFill>
                  <a:schemeClr val="bg2"/>
                </a:solidFill>
              </a:rPr>
              <a:t>LiDAR</a:t>
            </a:r>
            <a:r>
              <a:rPr lang="ko-KR" altLang="en-US" sz="1600" dirty="0">
                <a:solidFill>
                  <a:schemeClr val="bg2"/>
                </a:solidFill>
              </a:rPr>
              <a:t>의 경우 수직 측정각이 </a:t>
            </a:r>
            <a:r>
              <a:rPr lang="en-US" altLang="ko-KR" sz="1600" dirty="0">
                <a:solidFill>
                  <a:schemeClr val="bg2"/>
                </a:solidFill>
              </a:rPr>
              <a:t>41</a:t>
            </a:r>
            <a:r>
              <a:rPr lang="ko-KR" altLang="en-US" sz="1600" dirty="0">
                <a:solidFill>
                  <a:schemeClr val="bg2"/>
                </a:solidFill>
              </a:rPr>
              <a:t>도로 제한적임</a:t>
            </a:r>
            <a:endParaRPr lang="en-US" altLang="ko-KR" sz="1600" dirty="0">
              <a:solidFill>
                <a:schemeClr val="bg2"/>
              </a:solidFill>
            </a:endParaRPr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Font typeface="+mj-lt"/>
              <a:buAutoNum type="arabicPeriod"/>
            </a:pPr>
            <a:endParaRPr lang="en-US" altLang="ko-KR" sz="1800" dirty="0">
              <a:solidFill>
                <a:schemeClr val="tx2">
                  <a:lumMod val="25000"/>
                </a:schemeClr>
              </a:solidFill>
            </a:endParaRPr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Font typeface="+mj-lt"/>
              <a:buAutoNum type="arabicPeriod"/>
            </a:pP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이후 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  <a:t>Glass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로 판단되는 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  <a:t>Row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중 가장 높고 낮은 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  <a:t>Low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로 </a:t>
            </a:r>
            <a:b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</a:b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  <a:t>upper &amp; lower boundary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를 추정한다</a:t>
            </a:r>
            <a:endParaRPr lang="en-US" altLang="ko-KR" sz="1800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87959B-6D8B-619C-12EF-4B497F2D8A03}"/>
              </a:ext>
            </a:extLst>
          </p:cNvPr>
          <p:cNvSpPr txBox="1"/>
          <p:nvPr/>
        </p:nvSpPr>
        <p:spPr>
          <a:xfrm>
            <a:off x="2088867" y="5540917"/>
            <a:ext cx="3566555" cy="7386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포인트 클라우드 기반 좌우 경계 확인</a:t>
            </a:r>
            <a:endParaRPr lang="en-US" altLang="ko-KR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endParaRPr lang="en-US" altLang="ko-KR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최상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하단 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Row</a:t>
            </a:r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로 상하 경계 추정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C2E2ACC-13FD-076F-8325-DB4CFDFAAFF1}"/>
              </a:ext>
            </a:extLst>
          </p:cNvPr>
          <p:cNvSpPr/>
          <p:nvPr/>
        </p:nvSpPr>
        <p:spPr>
          <a:xfrm>
            <a:off x="6945094" y="4066597"/>
            <a:ext cx="175491" cy="17549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5BCD85C-4AE7-218B-35BC-B1A36DF4630B}"/>
              </a:ext>
            </a:extLst>
          </p:cNvPr>
          <p:cNvSpPr/>
          <p:nvPr/>
        </p:nvSpPr>
        <p:spPr>
          <a:xfrm>
            <a:off x="7538188" y="4409727"/>
            <a:ext cx="175491" cy="17549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696ED07-0302-F393-06F7-61708AB732BC}"/>
              </a:ext>
            </a:extLst>
          </p:cNvPr>
          <p:cNvSpPr/>
          <p:nvPr/>
        </p:nvSpPr>
        <p:spPr>
          <a:xfrm>
            <a:off x="6623052" y="4668907"/>
            <a:ext cx="175491" cy="1754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C3D0F80-D6F6-3442-C4F8-402C53781338}"/>
              </a:ext>
            </a:extLst>
          </p:cNvPr>
          <p:cNvSpPr/>
          <p:nvPr/>
        </p:nvSpPr>
        <p:spPr>
          <a:xfrm>
            <a:off x="7218782" y="4996425"/>
            <a:ext cx="175491" cy="1754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6B55CEE-205A-4235-EED0-DFE99F0ADA57}"/>
              </a:ext>
            </a:extLst>
          </p:cNvPr>
          <p:cNvSpPr/>
          <p:nvPr/>
        </p:nvSpPr>
        <p:spPr>
          <a:xfrm>
            <a:off x="7844272" y="4091549"/>
            <a:ext cx="175491" cy="17549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5E1D722-AB64-157F-91C9-E22E07DE5A44}"/>
              </a:ext>
            </a:extLst>
          </p:cNvPr>
          <p:cNvSpPr/>
          <p:nvPr/>
        </p:nvSpPr>
        <p:spPr>
          <a:xfrm>
            <a:off x="8143223" y="5002781"/>
            <a:ext cx="175491" cy="1754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11BE64D-51AC-EA93-EB76-E1B3C299BDA9}"/>
              </a:ext>
            </a:extLst>
          </p:cNvPr>
          <p:cNvSpPr/>
          <p:nvPr/>
        </p:nvSpPr>
        <p:spPr>
          <a:xfrm>
            <a:off x="6945093" y="5305843"/>
            <a:ext cx="175491" cy="17549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FAE990C-4542-6DA1-DD81-48572E132DEB}"/>
              </a:ext>
            </a:extLst>
          </p:cNvPr>
          <p:cNvSpPr/>
          <p:nvPr/>
        </p:nvSpPr>
        <p:spPr>
          <a:xfrm>
            <a:off x="7836249" y="5002781"/>
            <a:ext cx="175491" cy="17549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1830EE3-4FB5-451C-0DB7-8003DFA0603B}"/>
              </a:ext>
            </a:extLst>
          </p:cNvPr>
          <p:cNvSpPr/>
          <p:nvPr/>
        </p:nvSpPr>
        <p:spPr>
          <a:xfrm>
            <a:off x="7836249" y="4409727"/>
            <a:ext cx="175491" cy="1754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B2FE181-6891-B206-E94E-82BEBAA479D8}"/>
              </a:ext>
            </a:extLst>
          </p:cNvPr>
          <p:cNvSpPr/>
          <p:nvPr/>
        </p:nvSpPr>
        <p:spPr>
          <a:xfrm>
            <a:off x="8134310" y="4409518"/>
            <a:ext cx="175491" cy="1754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4701968-3329-3D06-6418-49C4E45EBCF6}"/>
              </a:ext>
            </a:extLst>
          </p:cNvPr>
          <p:cNvSpPr/>
          <p:nvPr/>
        </p:nvSpPr>
        <p:spPr>
          <a:xfrm>
            <a:off x="6944026" y="4409518"/>
            <a:ext cx="175491" cy="1754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7E7734C-58EC-D972-E4A2-CFD9C565A21E}"/>
              </a:ext>
            </a:extLst>
          </p:cNvPr>
          <p:cNvSpPr/>
          <p:nvPr/>
        </p:nvSpPr>
        <p:spPr>
          <a:xfrm>
            <a:off x="7242087" y="4409309"/>
            <a:ext cx="175491" cy="17549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C9ECDDE-CF33-91F3-87D6-983B1B85444B}"/>
              </a:ext>
            </a:extLst>
          </p:cNvPr>
          <p:cNvSpPr/>
          <p:nvPr/>
        </p:nvSpPr>
        <p:spPr>
          <a:xfrm>
            <a:off x="6953977" y="4698913"/>
            <a:ext cx="175491" cy="17549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65A83A6-8AAC-CF65-E502-EA266BBDC4A0}"/>
              </a:ext>
            </a:extLst>
          </p:cNvPr>
          <p:cNvSpPr/>
          <p:nvPr/>
        </p:nvSpPr>
        <p:spPr>
          <a:xfrm>
            <a:off x="7252038" y="4698704"/>
            <a:ext cx="175491" cy="17549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0519194-66DA-562F-314B-A1E3DC1EF62A}"/>
              </a:ext>
            </a:extLst>
          </p:cNvPr>
          <p:cNvSpPr/>
          <p:nvPr/>
        </p:nvSpPr>
        <p:spPr>
          <a:xfrm>
            <a:off x="7529418" y="4682189"/>
            <a:ext cx="175491" cy="17549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4CECFCB-CAEC-3F55-58C7-8A38DDB9A239}"/>
              </a:ext>
            </a:extLst>
          </p:cNvPr>
          <p:cNvSpPr/>
          <p:nvPr/>
        </p:nvSpPr>
        <p:spPr>
          <a:xfrm>
            <a:off x="7827479" y="4681980"/>
            <a:ext cx="175491" cy="1754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1A41647-6039-BC31-12F9-554F9FF0C666}"/>
              </a:ext>
            </a:extLst>
          </p:cNvPr>
          <p:cNvSpPr/>
          <p:nvPr/>
        </p:nvSpPr>
        <p:spPr>
          <a:xfrm>
            <a:off x="8141263" y="4684591"/>
            <a:ext cx="175491" cy="17549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202C205-635F-32FB-9A86-3E1BB13CE083}"/>
              </a:ext>
            </a:extLst>
          </p:cNvPr>
          <p:cNvSpPr/>
          <p:nvPr/>
        </p:nvSpPr>
        <p:spPr>
          <a:xfrm>
            <a:off x="8132350" y="4091328"/>
            <a:ext cx="175491" cy="1754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00D381D-AD93-423E-DBF8-B8631CF59F2B}"/>
              </a:ext>
            </a:extLst>
          </p:cNvPr>
          <p:cNvSpPr/>
          <p:nvPr/>
        </p:nvSpPr>
        <p:spPr>
          <a:xfrm>
            <a:off x="8141262" y="5320971"/>
            <a:ext cx="175491" cy="1754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3157188-3908-D382-BA59-BD2A42FFC770}"/>
              </a:ext>
            </a:extLst>
          </p:cNvPr>
          <p:cNvSpPr/>
          <p:nvPr/>
        </p:nvSpPr>
        <p:spPr>
          <a:xfrm>
            <a:off x="7529418" y="4991407"/>
            <a:ext cx="175491" cy="17549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A2DDD5B-6A53-5F65-8C2B-D8677DA6FE54}"/>
              </a:ext>
            </a:extLst>
          </p:cNvPr>
          <p:cNvSpPr/>
          <p:nvPr/>
        </p:nvSpPr>
        <p:spPr>
          <a:xfrm>
            <a:off x="6623051" y="5320970"/>
            <a:ext cx="175491" cy="17549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AAD4738-A345-8170-F899-538CDCE14ACA}"/>
              </a:ext>
            </a:extLst>
          </p:cNvPr>
          <p:cNvSpPr/>
          <p:nvPr/>
        </p:nvSpPr>
        <p:spPr>
          <a:xfrm>
            <a:off x="7566058" y="4072154"/>
            <a:ext cx="175491" cy="1754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8D2F0FC-C0F5-C707-C346-9113562B9E49}"/>
              </a:ext>
            </a:extLst>
          </p:cNvPr>
          <p:cNvSpPr/>
          <p:nvPr/>
        </p:nvSpPr>
        <p:spPr>
          <a:xfrm>
            <a:off x="7244016" y="4087281"/>
            <a:ext cx="175491" cy="17549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4C1A2F0-4D03-75F1-1678-DB4AFDD44578}"/>
              </a:ext>
            </a:extLst>
          </p:cNvPr>
          <p:cNvSpPr/>
          <p:nvPr/>
        </p:nvSpPr>
        <p:spPr>
          <a:xfrm>
            <a:off x="6626667" y="4025324"/>
            <a:ext cx="175491" cy="1754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49CFB4F-3509-4305-27B6-7AF7ECE503E3}"/>
              </a:ext>
            </a:extLst>
          </p:cNvPr>
          <p:cNvSpPr/>
          <p:nvPr/>
        </p:nvSpPr>
        <p:spPr>
          <a:xfrm>
            <a:off x="6625599" y="4368245"/>
            <a:ext cx="175491" cy="17549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94A7F6F-145C-34EF-1948-A77FD9ECDBBA}"/>
              </a:ext>
            </a:extLst>
          </p:cNvPr>
          <p:cNvSpPr/>
          <p:nvPr/>
        </p:nvSpPr>
        <p:spPr>
          <a:xfrm>
            <a:off x="6636551" y="4961401"/>
            <a:ext cx="175491" cy="1754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6773A76-7991-90D0-93F3-035FB72A6D1A}"/>
              </a:ext>
            </a:extLst>
          </p:cNvPr>
          <p:cNvSpPr/>
          <p:nvPr/>
        </p:nvSpPr>
        <p:spPr>
          <a:xfrm>
            <a:off x="6967476" y="4991407"/>
            <a:ext cx="175491" cy="17549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B2EFE5-3DA3-22A8-2467-8CA32241C8C9}"/>
              </a:ext>
            </a:extLst>
          </p:cNvPr>
          <p:cNvSpPr/>
          <p:nvPr/>
        </p:nvSpPr>
        <p:spPr>
          <a:xfrm>
            <a:off x="7225215" y="5297392"/>
            <a:ext cx="175491" cy="1754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BC949CA-53F3-73A2-ECCC-60BDC76D9462}"/>
              </a:ext>
            </a:extLst>
          </p:cNvPr>
          <p:cNvSpPr/>
          <p:nvPr/>
        </p:nvSpPr>
        <p:spPr>
          <a:xfrm>
            <a:off x="7842682" y="5303748"/>
            <a:ext cx="175491" cy="1754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08047B3-5BC5-1073-0A19-E4DDDF90A790}"/>
              </a:ext>
            </a:extLst>
          </p:cNvPr>
          <p:cNvSpPr/>
          <p:nvPr/>
        </p:nvSpPr>
        <p:spPr>
          <a:xfrm>
            <a:off x="7535851" y="5292374"/>
            <a:ext cx="175491" cy="17549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ECFF61F-D5A8-5C72-0401-1081979F98B0}"/>
              </a:ext>
            </a:extLst>
          </p:cNvPr>
          <p:cNvSpPr/>
          <p:nvPr/>
        </p:nvSpPr>
        <p:spPr>
          <a:xfrm>
            <a:off x="6377734" y="4315097"/>
            <a:ext cx="175491" cy="17549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07B1A793-6C15-8315-3EC7-E2D05D7B9AA0}"/>
              </a:ext>
            </a:extLst>
          </p:cNvPr>
          <p:cNvSpPr/>
          <p:nvPr/>
        </p:nvSpPr>
        <p:spPr>
          <a:xfrm>
            <a:off x="6377733" y="4967160"/>
            <a:ext cx="175491" cy="17549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CAF6978-920A-DD20-6F81-D63D8A34EE65}"/>
              </a:ext>
            </a:extLst>
          </p:cNvPr>
          <p:cNvSpPr/>
          <p:nvPr/>
        </p:nvSpPr>
        <p:spPr>
          <a:xfrm>
            <a:off x="8356782" y="4086800"/>
            <a:ext cx="175491" cy="17549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7B8E363-793E-F22C-EC48-9B0C8B37E681}"/>
              </a:ext>
            </a:extLst>
          </p:cNvPr>
          <p:cNvSpPr/>
          <p:nvPr/>
        </p:nvSpPr>
        <p:spPr>
          <a:xfrm>
            <a:off x="6380281" y="4014435"/>
            <a:ext cx="175491" cy="17549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18B5B42-94AE-95FF-1ED5-92EED054D70C}"/>
              </a:ext>
            </a:extLst>
          </p:cNvPr>
          <p:cNvSpPr/>
          <p:nvPr/>
        </p:nvSpPr>
        <p:spPr>
          <a:xfrm>
            <a:off x="6377733" y="4643226"/>
            <a:ext cx="175491" cy="17549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9622744-4A08-23F8-D814-C00214B5916A}"/>
              </a:ext>
            </a:extLst>
          </p:cNvPr>
          <p:cNvSpPr/>
          <p:nvPr/>
        </p:nvSpPr>
        <p:spPr>
          <a:xfrm>
            <a:off x="6374284" y="5291094"/>
            <a:ext cx="175491" cy="17549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1D8B887-4758-DAB9-1CFD-B322A4C202E2}"/>
              </a:ext>
            </a:extLst>
          </p:cNvPr>
          <p:cNvSpPr/>
          <p:nvPr/>
        </p:nvSpPr>
        <p:spPr>
          <a:xfrm>
            <a:off x="8382427" y="4429417"/>
            <a:ext cx="175491" cy="17549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3E60F2AD-591B-637E-657A-0817D9870F45}"/>
              </a:ext>
            </a:extLst>
          </p:cNvPr>
          <p:cNvSpPr/>
          <p:nvPr/>
        </p:nvSpPr>
        <p:spPr>
          <a:xfrm>
            <a:off x="8382427" y="4743095"/>
            <a:ext cx="175491" cy="17549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636B387-C873-A41C-D557-06BE681A2D5E}"/>
              </a:ext>
            </a:extLst>
          </p:cNvPr>
          <p:cNvSpPr/>
          <p:nvPr/>
        </p:nvSpPr>
        <p:spPr>
          <a:xfrm>
            <a:off x="8398191" y="5023043"/>
            <a:ext cx="175491" cy="17549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B8BFB46-3627-F31F-A533-9196EAA62644}"/>
              </a:ext>
            </a:extLst>
          </p:cNvPr>
          <p:cNvSpPr/>
          <p:nvPr/>
        </p:nvSpPr>
        <p:spPr>
          <a:xfrm>
            <a:off x="8403828" y="5335820"/>
            <a:ext cx="175491" cy="17549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3ADAC89-952A-D094-C873-F697E5B9EED1}"/>
              </a:ext>
            </a:extLst>
          </p:cNvPr>
          <p:cNvSpPr/>
          <p:nvPr/>
        </p:nvSpPr>
        <p:spPr>
          <a:xfrm>
            <a:off x="6385419" y="5959730"/>
            <a:ext cx="175491" cy="1754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068FFFF-71B8-5381-C313-F29B6E2503D7}"/>
              </a:ext>
            </a:extLst>
          </p:cNvPr>
          <p:cNvSpPr/>
          <p:nvPr/>
        </p:nvSpPr>
        <p:spPr>
          <a:xfrm>
            <a:off x="6380281" y="6243217"/>
            <a:ext cx="175491" cy="17549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E6675A-7AAB-3050-92A1-C033AB92320C}"/>
              </a:ext>
            </a:extLst>
          </p:cNvPr>
          <p:cNvSpPr txBox="1"/>
          <p:nvPr/>
        </p:nvSpPr>
        <p:spPr>
          <a:xfrm>
            <a:off x="6555771" y="5897974"/>
            <a:ext cx="1030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Peak Point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2ADBBC1-2DE9-0A72-45F7-FF5DF1F9B18B}"/>
              </a:ext>
            </a:extLst>
          </p:cNvPr>
          <p:cNvSpPr txBox="1"/>
          <p:nvPr/>
        </p:nvSpPr>
        <p:spPr>
          <a:xfrm>
            <a:off x="6569272" y="6187879"/>
            <a:ext cx="1293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Adjacent Point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C3F4B932-567A-8CBC-64FB-33224CEC20C6}"/>
              </a:ext>
            </a:extLst>
          </p:cNvPr>
          <p:cNvSpPr/>
          <p:nvPr/>
        </p:nvSpPr>
        <p:spPr>
          <a:xfrm>
            <a:off x="6390261" y="6513766"/>
            <a:ext cx="175491" cy="17549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53F5FA7-70CA-6A44-FB45-F69A3D5D0B16}"/>
              </a:ext>
            </a:extLst>
          </p:cNvPr>
          <p:cNvSpPr txBox="1"/>
          <p:nvPr/>
        </p:nvSpPr>
        <p:spPr>
          <a:xfrm>
            <a:off x="6572741" y="6453375"/>
            <a:ext cx="1293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Frame Point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848B8B99-5045-4D5D-045C-8ACB842EF610}"/>
              </a:ext>
            </a:extLst>
          </p:cNvPr>
          <p:cNvSpPr/>
          <p:nvPr/>
        </p:nvSpPr>
        <p:spPr>
          <a:xfrm>
            <a:off x="6719878" y="3775696"/>
            <a:ext cx="175491" cy="17549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519AAAEA-2D82-BA57-8466-266422C67230}"/>
              </a:ext>
            </a:extLst>
          </p:cNvPr>
          <p:cNvSpPr/>
          <p:nvPr/>
        </p:nvSpPr>
        <p:spPr>
          <a:xfrm>
            <a:off x="6967475" y="3772264"/>
            <a:ext cx="175491" cy="17549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530ED9FD-B2D4-3757-6809-1D4DF4C3A5C4}"/>
              </a:ext>
            </a:extLst>
          </p:cNvPr>
          <p:cNvSpPr/>
          <p:nvPr/>
        </p:nvSpPr>
        <p:spPr>
          <a:xfrm>
            <a:off x="7227594" y="3731351"/>
            <a:ext cx="175491" cy="17549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42B9663-885E-40B7-90F2-FF05455225C7}"/>
              </a:ext>
            </a:extLst>
          </p:cNvPr>
          <p:cNvSpPr/>
          <p:nvPr/>
        </p:nvSpPr>
        <p:spPr>
          <a:xfrm>
            <a:off x="7509635" y="3772263"/>
            <a:ext cx="175491" cy="17549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535DB443-BFCC-1D11-18B6-7E24D0769BD7}"/>
              </a:ext>
            </a:extLst>
          </p:cNvPr>
          <p:cNvSpPr/>
          <p:nvPr/>
        </p:nvSpPr>
        <p:spPr>
          <a:xfrm>
            <a:off x="7921390" y="3769023"/>
            <a:ext cx="175491" cy="17549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A2BF22A-2480-B678-A664-FADF19D181DC}"/>
              </a:ext>
            </a:extLst>
          </p:cNvPr>
          <p:cNvSpPr/>
          <p:nvPr/>
        </p:nvSpPr>
        <p:spPr>
          <a:xfrm>
            <a:off x="6776002" y="5553047"/>
            <a:ext cx="175491" cy="17549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4B9845E-7E43-9F2B-EEFA-6822A3FB10D0}"/>
              </a:ext>
            </a:extLst>
          </p:cNvPr>
          <p:cNvSpPr/>
          <p:nvPr/>
        </p:nvSpPr>
        <p:spPr>
          <a:xfrm>
            <a:off x="7060167" y="5549615"/>
            <a:ext cx="175491" cy="17549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AC640F5-8E94-326E-E272-2CBE41EBEE8D}"/>
              </a:ext>
            </a:extLst>
          </p:cNvPr>
          <p:cNvSpPr/>
          <p:nvPr/>
        </p:nvSpPr>
        <p:spPr>
          <a:xfrm>
            <a:off x="7361633" y="5562888"/>
            <a:ext cx="175491" cy="17549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9AA351F7-9032-3CD7-CF01-BCBA9B3B2DCE}"/>
              </a:ext>
            </a:extLst>
          </p:cNvPr>
          <p:cNvSpPr/>
          <p:nvPr/>
        </p:nvSpPr>
        <p:spPr>
          <a:xfrm>
            <a:off x="7602327" y="5549614"/>
            <a:ext cx="175491" cy="17549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23B148-8938-0A09-6683-E98194E117B9}"/>
              </a:ext>
            </a:extLst>
          </p:cNvPr>
          <p:cNvSpPr/>
          <p:nvPr/>
        </p:nvSpPr>
        <p:spPr>
          <a:xfrm>
            <a:off x="8014082" y="5546374"/>
            <a:ext cx="175491" cy="17549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55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B8C7A538-4BDD-01FC-C367-7EC8ACC86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4F639ECF-AA69-F687-84C6-AF5D47A0FBB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27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D859AC0F-A8B3-357C-6E2B-C1E4C19C31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dirty="0"/>
              <a:t>Method 5: Classify Points</a:t>
            </a:r>
            <a:endParaRPr dirty="0"/>
          </a:p>
        </p:txBody>
      </p:sp>
      <p:sp>
        <p:nvSpPr>
          <p:cNvPr id="11" name="Google Shape;95;p2">
            <a:extLst>
              <a:ext uri="{FF2B5EF4-FFF2-40B4-BE49-F238E27FC236}">
                <a16:creationId xmlns:a16="http://schemas.microsoft.com/office/drawing/2014/main" id="{22E1EE03-1AB2-D871-D582-65F7579A03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846" y="1052736"/>
            <a:ext cx="8858312" cy="367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포인트 클라우드를 </a:t>
            </a:r>
            <a:r>
              <a:rPr lang="en-US" altLang="ko-KR" sz="1800" b="1" dirty="0">
                <a:solidFill>
                  <a:schemeClr val="tx2">
                    <a:lumMod val="25000"/>
                  </a:schemeClr>
                </a:solidFill>
              </a:rPr>
              <a:t>Classify</a:t>
            </a:r>
          </a:p>
          <a:p>
            <a:pPr marL="714368" lvl="1" indent="-257168">
              <a:lnSpc>
                <a:spcPct val="150000"/>
              </a:lnSpc>
              <a:spcBef>
                <a:spcPts val="0"/>
              </a:spcBef>
              <a:buClr>
                <a:srgbClr val="494429"/>
              </a:buClr>
              <a:buSzPts val="2000"/>
              <a:buChar char="▪"/>
            </a:pPr>
            <a:r>
              <a:rPr lang="en-US" altLang="ko-KR" sz="1600" b="1" dirty="0">
                <a:solidFill>
                  <a:schemeClr val="tx2">
                    <a:lumMod val="25000"/>
                  </a:schemeClr>
                </a:solidFill>
              </a:rPr>
              <a:t>Inside Object (I)</a:t>
            </a:r>
            <a:r>
              <a:rPr lang="en-US" altLang="ko-KR" sz="1600" dirty="0">
                <a:solidFill>
                  <a:schemeClr val="tx2">
                    <a:lumMod val="25000"/>
                  </a:schemeClr>
                </a:solidFill>
              </a:rPr>
              <a:t>: </a:t>
            </a:r>
            <a:r>
              <a:rPr lang="ko-KR" altLang="en-US" sz="1600" dirty="0">
                <a:solidFill>
                  <a:schemeClr val="tx2">
                    <a:lumMod val="25000"/>
                  </a:schemeClr>
                </a:solidFill>
              </a:rPr>
              <a:t>유리 앞의 포인트</a:t>
            </a:r>
            <a:endParaRPr lang="en-US" altLang="ko-KR" sz="1600" dirty="0">
              <a:solidFill>
                <a:schemeClr val="tx2">
                  <a:lumMod val="25000"/>
                </a:schemeClr>
              </a:solidFill>
            </a:endParaRPr>
          </a:p>
          <a:p>
            <a:pPr marL="714368" lvl="1" indent="-257168">
              <a:lnSpc>
                <a:spcPct val="150000"/>
              </a:lnSpc>
              <a:spcBef>
                <a:spcPts val="0"/>
              </a:spcBef>
              <a:buClr>
                <a:srgbClr val="494429"/>
              </a:buClr>
              <a:buSzPts val="2000"/>
              <a:buChar char="▪"/>
            </a:pPr>
            <a:r>
              <a:rPr lang="en-US" altLang="ko-KR" sz="1600" b="1" dirty="0">
                <a:solidFill>
                  <a:schemeClr val="tx2">
                    <a:lumMod val="25000"/>
                  </a:schemeClr>
                </a:solidFill>
              </a:rPr>
              <a:t>Glass (G)</a:t>
            </a:r>
            <a:r>
              <a:rPr lang="en-US" altLang="ko-KR" sz="1600" dirty="0">
                <a:solidFill>
                  <a:schemeClr val="tx2">
                    <a:lumMod val="25000"/>
                  </a:schemeClr>
                </a:solidFill>
              </a:rPr>
              <a:t>: Boundary </a:t>
            </a:r>
            <a:r>
              <a:rPr lang="ko-KR" altLang="en-US" sz="1600" dirty="0">
                <a:solidFill>
                  <a:schemeClr val="tx2">
                    <a:lumMod val="25000"/>
                  </a:schemeClr>
                </a:solidFill>
              </a:rPr>
              <a:t>안의 포인트</a:t>
            </a:r>
            <a:endParaRPr lang="en-US" altLang="ko-KR" sz="1600" dirty="0">
              <a:solidFill>
                <a:schemeClr val="tx2">
                  <a:lumMod val="25000"/>
                </a:schemeClr>
              </a:solidFill>
            </a:endParaRPr>
          </a:p>
          <a:p>
            <a:pPr marL="714368" lvl="1" indent="-257168">
              <a:lnSpc>
                <a:spcPct val="150000"/>
              </a:lnSpc>
              <a:spcBef>
                <a:spcPts val="0"/>
              </a:spcBef>
              <a:buClr>
                <a:srgbClr val="494429"/>
              </a:buClr>
              <a:buSzPts val="2000"/>
              <a:buChar char="▪"/>
            </a:pPr>
            <a:r>
              <a:rPr lang="en-US" altLang="ko-KR" sz="1600" b="1" dirty="0">
                <a:solidFill>
                  <a:schemeClr val="tx2">
                    <a:lumMod val="25000"/>
                  </a:schemeClr>
                </a:solidFill>
              </a:rPr>
              <a:t>Reflected Points (R)</a:t>
            </a:r>
            <a:r>
              <a:rPr lang="en-US" altLang="ko-KR" sz="1600" dirty="0">
                <a:solidFill>
                  <a:schemeClr val="tx2">
                    <a:lumMod val="25000"/>
                  </a:schemeClr>
                </a:solidFill>
              </a:rPr>
              <a:t>: </a:t>
            </a:r>
            <a:r>
              <a:rPr lang="ko-KR" altLang="en-US" sz="1600" dirty="0">
                <a:solidFill>
                  <a:schemeClr val="tx2">
                    <a:lumMod val="25000"/>
                  </a:schemeClr>
                </a:solidFill>
              </a:rPr>
              <a:t>유리 뒤의 포인트</a:t>
            </a:r>
            <a:endParaRPr lang="en-US" altLang="ko-KR" sz="1600" dirty="0">
              <a:solidFill>
                <a:schemeClr val="tx2">
                  <a:lumMod val="25000"/>
                </a:schemeClr>
              </a:solidFill>
            </a:endParaRPr>
          </a:p>
          <a:p>
            <a:pPr marL="714368" lvl="1" indent="-257168">
              <a:lnSpc>
                <a:spcPct val="150000"/>
              </a:lnSpc>
              <a:spcBef>
                <a:spcPts val="0"/>
              </a:spcBef>
              <a:buClr>
                <a:srgbClr val="494429"/>
              </a:buClr>
              <a:buSzPts val="2000"/>
              <a:buChar char="▪"/>
            </a:pPr>
            <a:r>
              <a:rPr lang="en-US" altLang="ko-KR" sz="1600" b="1" dirty="0">
                <a:solidFill>
                  <a:schemeClr val="tx2">
                    <a:lumMod val="25000"/>
                  </a:schemeClr>
                </a:solidFill>
              </a:rPr>
              <a:t>Obstacle Behind Glass (O)</a:t>
            </a:r>
            <a:r>
              <a:rPr lang="en-US" altLang="ko-KR" sz="1600" dirty="0">
                <a:solidFill>
                  <a:schemeClr val="tx2">
                    <a:lumMod val="25000"/>
                  </a:schemeClr>
                </a:solidFill>
              </a:rPr>
              <a:t>: </a:t>
            </a:r>
            <a:r>
              <a:rPr lang="ko-KR" altLang="en-US" sz="1600" dirty="0">
                <a:solidFill>
                  <a:schemeClr val="tx2">
                    <a:lumMod val="25000"/>
                  </a:schemeClr>
                </a:solidFill>
              </a:rPr>
              <a:t>유리 뒤의 포인트</a:t>
            </a:r>
            <a:endParaRPr lang="en-US" altLang="ko-KR" sz="1600" dirty="0">
              <a:solidFill>
                <a:schemeClr val="tx2">
                  <a:lumMod val="25000"/>
                </a:schemeClr>
              </a:solidFill>
            </a:endParaRPr>
          </a:p>
        </p:txBody>
      </p:sp>
      <p:pic>
        <p:nvPicPr>
          <p:cNvPr id="2" name="Picture 6" descr="유리 - 무료 여러 가지 잡다한개 아이콘">
            <a:extLst>
              <a:ext uri="{FF2B5EF4-FFF2-40B4-BE49-F238E27FC236}">
                <a16:creationId xmlns:a16="http://schemas.microsoft.com/office/drawing/2014/main" id="{4C9E8BD7-55E6-5621-3D77-02ADB07E6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227" y="3198585"/>
            <a:ext cx="2497829" cy="2497829"/>
          </a:xfrm>
          <a:prstGeom prst="rect">
            <a:avLst/>
          </a:prstGeom>
          <a:noFill/>
          <a:scene3d>
            <a:camera prst="isometricLeftDown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클립아트, 만화 영화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49C35F4-7BF8-73E0-ECED-A59233BEA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548" y="4200966"/>
            <a:ext cx="959797" cy="1093076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7" name="그림 6" descr="클립아트, 그림, 일러스트레이션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20D4C98-A80C-15B7-E141-44C1CF4659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4638" y="5559800"/>
            <a:ext cx="743472" cy="1080000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9" name="그림 8" descr="클립아트, 만화 영화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95E87C4-D8BF-1D35-0677-B720D4E1FB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7263" y="3441258"/>
            <a:ext cx="908078" cy="1080000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10" name="Picture 2" descr="OS1-32 – NewSemi Technology">
            <a:extLst>
              <a:ext uri="{FF2B5EF4-FFF2-40B4-BE49-F238E27FC236}">
                <a16:creationId xmlns:a16="http://schemas.microsoft.com/office/drawing/2014/main" id="{D97DE882-9D17-172C-619B-6901263357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6" t="9244" r="19818" b="7603"/>
          <a:stretch>
            <a:fillRect/>
          </a:stretch>
        </p:blipFill>
        <p:spPr bwMode="auto">
          <a:xfrm flipH="1">
            <a:off x="1345941" y="5287735"/>
            <a:ext cx="65574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CE475BF-667B-D929-0193-6E0367082E47}"/>
              </a:ext>
            </a:extLst>
          </p:cNvPr>
          <p:cNvCxnSpPr>
            <a:cxnSpLocks/>
          </p:cNvCxnSpPr>
          <p:nvPr/>
        </p:nvCxnSpPr>
        <p:spPr>
          <a:xfrm flipV="1">
            <a:off x="2001693" y="5105677"/>
            <a:ext cx="889288" cy="4345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4F43149-E0A8-E4AB-A5E0-A23DD6F82B55}"/>
              </a:ext>
            </a:extLst>
          </p:cNvPr>
          <p:cNvCxnSpPr>
            <a:cxnSpLocks/>
          </p:cNvCxnSpPr>
          <p:nvPr/>
        </p:nvCxnSpPr>
        <p:spPr>
          <a:xfrm flipV="1">
            <a:off x="4691491" y="4269823"/>
            <a:ext cx="2799433" cy="74495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F8AE839-8485-69F2-EB53-EA97F4920C3E}"/>
              </a:ext>
            </a:extLst>
          </p:cNvPr>
          <p:cNvCxnSpPr>
            <a:cxnSpLocks/>
          </p:cNvCxnSpPr>
          <p:nvPr/>
        </p:nvCxnSpPr>
        <p:spPr>
          <a:xfrm flipV="1">
            <a:off x="2001693" y="4975220"/>
            <a:ext cx="2846477" cy="7470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C7C114E-E75C-2473-EA85-28E4BB29CDFB}"/>
              </a:ext>
            </a:extLst>
          </p:cNvPr>
          <p:cNvCxnSpPr>
            <a:cxnSpLocks/>
          </p:cNvCxnSpPr>
          <p:nvPr/>
        </p:nvCxnSpPr>
        <p:spPr>
          <a:xfrm>
            <a:off x="4794007" y="5014780"/>
            <a:ext cx="149015" cy="7075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7055BF2-EF30-861A-5D96-A686D7A4E16A}"/>
              </a:ext>
            </a:extLst>
          </p:cNvPr>
          <p:cNvSpPr txBox="1"/>
          <p:nvPr/>
        </p:nvSpPr>
        <p:spPr>
          <a:xfrm>
            <a:off x="2648185" y="3954764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Inside Object(I)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419FE4-1E4F-1430-7CA9-6D00FE7B3367}"/>
              </a:ext>
            </a:extLst>
          </p:cNvPr>
          <p:cNvSpPr txBox="1"/>
          <p:nvPr/>
        </p:nvSpPr>
        <p:spPr>
          <a:xfrm>
            <a:off x="6473657" y="5492479"/>
            <a:ext cx="1611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Reflected Points(R)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6" name="그림 25" descr="클립아트, 그림, 일러스트레이션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EDDF4AC-52DD-1592-F5B3-A2CCF269EAA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6826942" y="4512496"/>
            <a:ext cx="743472" cy="1080000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45CA287-B056-C28C-E089-378839FEE857}"/>
              </a:ext>
            </a:extLst>
          </p:cNvPr>
          <p:cNvSpPr txBox="1"/>
          <p:nvPr/>
        </p:nvSpPr>
        <p:spPr>
          <a:xfrm>
            <a:off x="6777085" y="3219736"/>
            <a:ext cx="20649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Obstacle Behind Glass(O)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B5386-3A71-66F2-E3A1-56AB34D4ABED}"/>
              </a:ext>
            </a:extLst>
          </p:cNvPr>
          <p:cNvSpPr txBox="1"/>
          <p:nvPr/>
        </p:nvSpPr>
        <p:spPr>
          <a:xfrm>
            <a:off x="4701062" y="4276311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Glass(G)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597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9AAA7404-44EF-89D6-3364-F9954336F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5EC3314C-56AB-6003-FFAC-687FAB925BA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28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28CA21EC-6F8D-E4DB-66D3-108E63A1FF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dirty="0"/>
              <a:t>Method 5: Classify Points</a:t>
            </a:r>
            <a:endParaRPr dirty="0"/>
          </a:p>
        </p:txBody>
      </p:sp>
      <p:pic>
        <p:nvPicPr>
          <p:cNvPr id="2" name="Picture 6" descr="유리 - 무료 여러 가지 잡다한개 아이콘">
            <a:extLst>
              <a:ext uri="{FF2B5EF4-FFF2-40B4-BE49-F238E27FC236}">
                <a16:creationId xmlns:a16="http://schemas.microsoft.com/office/drawing/2014/main" id="{10612C78-3EF1-DB0C-5906-F23EC3A89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227" y="3198585"/>
            <a:ext cx="2497829" cy="2497829"/>
          </a:xfrm>
          <a:prstGeom prst="rect">
            <a:avLst/>
          </a:prstGeom>
          <a:noFill/>
          <a:scene3d>
            <a:camera prst="isometricLeftDown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클립아트, 만화 영화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969B061-08E9-ED8B-0990-9B24AED52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548" y="4200966"/>
            <a:ext cx="959797" cy="1093076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7" name="그림 6" descr="클립아트, 그림, 일러스트레이션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45455C8-44D9-8A7A-C92B-338A0D6ABA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4638" y="5559800"/>
            <a:ext cx="743472" cy="1080000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9" name="그림 8" descr="클립아트, 만화 영화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43D096-52E2-9E99-F6A7-B1E4FC0D21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7263" y="3441258"/>
            <a:ext cx="908078" cy="1080000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10" name="Picture 2" descr="OS1-32 – NewSemi Technology">
            <a:extLst>
              <a:ext uri="{FF2B5EF4-FFF2-40B4-BE49-F238E27FC236}">
                <a16:creationId xmlns:a16="http://schemas.microsoft.com/office/drawing/2014/main" id="{181F07B3-98EE-BE17-F49B-6F946B7FCF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6" t="9244" r="19818" b="7603"/>
          <a:stretch>
            <a:fillRect/>
          </a:stretch>
        </p:blipFill>
        <p:spPr bwMode="auto">
          <a:xfrm flipH="1">
            <a:off x="1345941" y="5287735"/>
            <a:ext cx="65574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6BE99FC-7E9F-FC0E-ADA1-EBFCB47CFAE7}"/>
              </a:ext>
            </a:extLst>
          </p:cNvPr>
          <p:cNvCxnSpPr>
            <a:cxnSpLocks/>
          </p:cNvCxnSpPr>
          <p:nvPr/>
        </p:nvCxnSpPr>
        <p:spPr>
          <a:xfrm flipV="1">
            <a:off x="2001693" y="5105677"/>
            <a:ext cx="889288" cy="4345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A3D43DA-83B3-997E-D276-590265012A45}"/>
              </a:ext>
            </a:extLst>
          </p:cNvPr>
          <p:cNvCxnSpPr>
            <a:cxnSpLocks/>
          </p:cNvCxnSpPr>
          <p:nvPr/>
        </p:nvCxnSpPr>
        <p:spPr>
          <a:xfrm flipV="1">
            <a:off x="4691491" y="4269823"/>
            <a:ext cx="2799433" cy="74495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BE6B6A3-BEB6-D4E4-5073-55BF22968731}"/>
              </a:ext>
            </a:extLst>
          </p:cNvPr>
          <p:cNvCxnSpPr>
            <a:cxnSpLocks/>
          </p:cNvCxnSpPr>
          <p:nvPr/>
        </p:nvCxnSpPr>
        <p:spPr>
          <a:xfrm flipV="1">
            <a:off x="2001693" y="4975220"/>
            <a:ext cx="2846477" cy="7470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414EF8B-3F01-485F-6EB9-3FFD8AD26418}"/>
              </a:ext>
            </a:extLst>
          </p:cNvPr>
          <p:cNvCxnSpPr>
            <a:cxnSpLocks/>
          </p:cNvCxnSpPr>
          <p:nvPr/>
        </p:nvCxnSpPr>
        <p:spPr>
          <a:xfrm>
            <a:off x="4794007" y="5014780"/>
            <a:ext cx="149015" cy="7075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2B2894E-85D4-99A6-6F31-25819DA8422F}"/>
              </a:ext>
            </a:extLst>
          </p:cNvPr>
          <p:cNvSpPr txBox="1"/>
          <p:nvPr/>
        </p:nvSpPr>
        <p:spPr>
          <a:xfrm>
            <a:off x="2648185" y="3954764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Inside Object(I)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F5D09E-C242-0A3E-3940-C8B8A4024CB5}"/>
              </a:ext>
            </a:extLst>
          </p:cNvPr>
          <p:cNvSpPr txBox="1"/>
          <p:nvPr/>
        </p:nvSpPr>
        <p:spPr>
          <a:xfrm>
            <a:off x="6473657" y="5492479"/>
            <a:ext cx="1611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Reflected Points(R)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6" name="그림 25" descr="클립아트, 그림, 일러스트레이션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5BEF2D0-ED17-18B2-650A-3CD20D6797C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6826942" y="4512496"/>
            <a:ext cx="743472" cy="1080000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C16E37E-F2CC-E352-01E3-F7CD9B9F8087}"/>
              </a:ext>
            </a:extLst>
          </p:cNvPr>
          <p:cNvSpPr txBox="1"/>
          <p:nvPr/>
        </p:nvSpPr>
        <p:spPr>
          <a:xfrm>
            <a:off x="6777085" y="3219736"/>
            <a:ext cx="20649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Obstacle Behind Glass(O)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432DD7-CE28-B757-BE2A-8BA0C939F4C2}"/>
              </a:ext>
            </a:extLst>
          </p:cNvPr>
          <p:cNvSpPr txBox="1"/>
          <p:nvPr/>
        </p:nvSpPr>
        <p:spPr>
          <a:xfrm>
            <a:off x="4701062" y="4276311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Glass(G)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2F2E46D7-A16F-2579-2084-7E5011850952}"/>
              </a:ext>
            </a:extLst>
          </p:cNvPr>
          <p:cNvSpPr/>
          <p:nvPr/>
        </p:nvSpPr>
        <p:spPr>
          <a:xfrm>
            <a:off x="2046936" y="2862472"/>
            <a:ext cx="4261632" cy="2783895"/>
          </a:xfrm>
          <a:prstGeom prst="frame">
            <a:avLst>
              <a:gd name="adj1" fmla="val 152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A243C2-563F-D897-02B5-387A6FEE1FD5}"/>
              </a:ext>
            </a:extLst>
          </p:cNvPr>
          <p:cNvSpPr txBox="1"/>
          <p:nvPr/>
        </p:nvSpPr>
        <p:spPr>
          <a:xfrm>
            <a:off x="1734615" y="2312665"/>
            <a:ext cx="4886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유리 앞의 물체나 유리를 분류하는 것은 어렵지 않다</a:t>
            </a:r>
            <a:r>
              <a:rPr lang="en-US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  <a:endParaRPr lang="ko-KR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821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2E7A5715-801B-5A16-DDEA-19933379F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111F7A8D-3C03-E910-F91F-32BB95E34A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29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D5F860D3-30DF-4A3B-31CF-654E56C16D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dirty="0"/>
              <a:t>Method 5: Classify Points</a:t>
            </a:r>
            <a:endParaRPr dirty="0"/>
          </a:p>
        </p:txBody>
      </p:sp>
      <p:pic>
        <p:nvPicPr>
          <p:cNvPr id="2" name="Picture 6" descr="유리 - 무료 여러 가지 잡다한개 아이콘">
            <a:extLst>
              <a:ext uri="{FF2B5EF4-FFF2-40B4-BE49-F238E27FC236}">
                <a16:creationId xmlns:a16="http://schemas.microsoft.com/office/drawing/2014/main" id="{0D8AD81A-8C15-D63A-428C-22FD25290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227" y="3198585"/>
            <a:ext cx="2497829" cy="2497829"/>
          </a:xfrm>
          <a:prstGeom prst="rect">
            <a:avLst/>
          </a:prstGeom>
          <a:noFill/>
          <a:scene3d>
            <a:camera prst="isometricLeftDown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클립아트, 만화 영화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47FF92B-8EF3-A833-9FAD-66094D856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548" y="4200966"/>
            <a:ext cx="959797" cy="1093076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7" name="그림 6" descr="클립아트, 그림, 일러스트레이션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FA8099C-7EFC-5A89-B8B3-4A84C1475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4638" y="5559800"/>
            <a:ext cx="743472" cy="1080000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9" name="그림 8" descr="클립아트, 만화 영화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7421BB1-138B-57FC-16C1-C5D1C1FB47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7263" y="3441258"/>
            <a:ext cx="908078" cy="1080000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10" name="Picture 2" descr="OS1-32 – NewSemi Technology">
            <a:extLst>
              <a:ext uri="{FF2B5EF4-FFF2-40B4-BE49-F238E27FC236}">
                <a16:creationId xmlns:a16="http://schemas.microsoft.com/office/drawing/2014/main" id="{D24D3A17-A548-543C-D7DB-1F1A1F57C0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6" t="9244" r="19818" b="7603"/>
          <a:stretch>
            <a:fillRect/>
          </a:stretch>
        </p:blipFill>
        <p:spPr bwMode="auto">
          <a:xfrm flipH="1">
            <a:off x="1345941" y="5287735"/>
            <a:ext cx="65574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944423B-84EE-9EB4-5C23-15CB78985E88}"/>
              </a:ext>
            </a:extLst>
          </p:cNvPr>
          <p:cNvCxnSpPr>
            <a:cxnSpLocks/>
          </p:cNvCxnSpPr>
          <p:nvPr/>
        </p:nvCxnSpPr>
        <p:spPr>
          <a:xfrm flipV="1">
            <a:off x="2001693" y="5105677"/>
            <a:ext cx="889288" cy="4345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AC5CA41-794A-4E9F-2B89-AC8822618DA8}"/>
              </a:ext>
            </a:extLst>
          </p:cNvPr>
          <p:cNvCxnSpPr>
            <a:cxnSpLocks/>
          </p:cNvCxnSpPr>
          <p:nvPr/>
        </p:nvCxnSpPr>
        <p:spPr>
          <a:xfrm flipV="1">
            <a:off x="4691491" y="4269823"/>
            <a:ext cx="2799433" cy="74495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481592-2DEA-9CC2-7E99-ED5B96B1E565}"/>
              </a:ext>
            </a:extLst>
          </p:cNvPr>
          <p:cNvCxnSpPr>
            <a:cxnSpLocks/>
          </p:cNvCxnSpPr>
          <p:nvPr/>
        </p:nvCxnSpPr>
        <p:spPr>
          <a:xfrm flipV="1">
            <a:off x="2001693" y="4975220"/>
            <a:ext cx="2846477" cy="7470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6EA0D1A-8882-FE01-AA06-04DCAF05D08C}"/>
              </a:ext>
            </a:extLst>
          </p:cNvPr>
          <p:cNvCxnSpPr>
            <a:cxnSpLocks/>
          </p:cNvCxnSpPr>
          <p:nvPr/>
        </p:nvCxnSpPr>
        <p:spPr>
          <a:xfrm>
            <a:off x="4794007" y="5014780"/>
            <a:ext cx="149015" cy="7075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1D2144D-5C1F-E569-DF75-C269FF7BD7F0}"/>
              </a:ext>
            </a:extLst>
          </p:cNvPr>
          <p:cNvSpPr txBox="1"/>
          <p:nvPr/>
        </p:nvSpPr>
        <p:spPr>
          <a:xfrm>
            <a:off x="2648185" y="3954764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Inside Object(I)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62D708-A8FB-F32C-8A7B-716C96ACBF60}"/>
              </a:ext>
            </a:extLst>
          </p:cNvPr>
          <p:cNvSpPr txBox="1"/>
          <p:nvPr/>
        </p:nvSpPr>
        <p:spPr>
          <a:xfrm>
            <a:off x="6473657" y="5492479"/>
            <a:ext cx="1778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Reflected Points(R)??</a:t>
            </a:r>
            <a:endParaRPr lang="ko-KR" altLang="en-US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6" name="그림 25" descr="클립아트, 그림, 일러스트레이션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4F67743-C5B6-08D0-32D6-99A4716D731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6826942" y="4512496"/>
            <a:ext cx="743472" cy="1080000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07D27A9-30EA-CCDC-F627-E106EB778E5B}"/>
              </a:ext>
            </a:extLst>
          </p:cNvPr>
          <p:cNvSpPr txBox="1"/>
          <p:nvPr/>
        </p:nvSpPr>
        <p:spPr>
          <a:xfrm>
            <a:off x="6777085" y="3219736"/>
            <a:ext cx="2231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Obstacle Behind Glass(O)??</a:t>
            </a:r>
            <a:endParaRPr lang="ko-KR" altLang="en-US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7CF64B-03E1-3D20-B2C3-881BFDE5A2A0}"/>
              </a:ext>
            </a:extLst>
          </p:cNvPr>
          <p:cNvSpPr txBox="1"/>
          <p:nvPr/>
        </p:nvSpPr>
        <p:spPr>
          <a:xfrm>
            <a:off x="4701062" y="4276311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Glass(G)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3BAFA725-9DF1-196F-B913-C13826AC5779}"/>
              </a:ext>
            </a:extLst>
          </p:cNvPr>
          <p:cNvSpPr/>
          <p:nvPr/>
        </p:nvSpPr>
        <p:spPr>
          <a:xfrm>
            <a:off x="6169488" y="3118673"/>
            <a:ext cx="2831668" cy="2930830"/>
          </a:xfrm>
          <a:prstGeom prst="frame">
            <a:avLst>
              <a:gd name="adj1" fmla="val 152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15E8C1-B602-F8A5-DACD-6F8E311E0435}"/>
              </a:ext>
            </a:extLst>
          </p:cNvPr>
          <p:cNvSpPr txBox="1"/>
          <p:nvPr/>
        </p:nvSpPr>
        <p:spPr>
          <a:xfrm>
            <a:off x="4848170" y="2302238"/>
            <a:ext cx="41152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진짜 문제는 유리 뒤의 </a:t>
            </a:r>
            <a:r>
              <a:rPr lang="en-US" altLang="ko-KR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ko-KR" altLang="en-US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과 </a:t>
            </a:r>
            <a:r>
              <a:rPr lang="en-US" altLang="ko-KR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ko-KR" altLang="en-US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를 구분하는 것</a:t>
            </a:r>
            <a:r>
              <a:rPr lang="en-US" altLang="ko-KR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  <a:endParaRPr lang="ko-KR" altLang="en-US" sz="1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476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4813F5C5-2C81-3C89-97AC-331729249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0FF0C787-1D67-2794-1705-8A3D8434A59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5329A38C-544F-55A2-7D31-C7D779218F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dirty="0"/>
              <a:t>Abstract</a:t>
            </a:r>
            <a:endParaRPr dirty="0"/>
          </a:p>
        </p:txBody>
      </p:sp>
      <p:sp>
        <p:nvSpPr>
          <p:cNvPr id="2" name="Google Shape;95;p2">
            <a:extLst>
              <a:ext uri="{FF2B5EF4-FFF2-40B4-BE49-F238E27FC236}">
                <a16:creationId xmlns:a16="http://schemas.microsoft.com/office/drawing/2014/main" id="{2C73FF15-F86B-6BB3-32CC-5E2EE82A4A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846" y="1052736"/>
            <a:ext cx="8858312" cy="547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ko-KR" altLang="en-US" sz="1800" dirty="0"/>
              <a:t>논문의 목표</a:t>
            </a:r>
            <a:br>
              <a:rPr lang="en-US" altLang="ko-KR" sz="1800" dirty="0"/>
            </a:br>
            <a:r>
              <a:rPr lang="en-US" sz="1800" dirty="0"/>
              <a:t>: </a:t>
            </a:r>
            <a:r>
              <a:rPr lang="en-US" sz="1800" dirty="0">
                <a:solidFill>
                  <a:schemeClr val="bg2"/>
                </a:solidFill>
              </a:rPr>
              <a:t>3D</a:t>
            </a:r>
            <a:r>
              <a:rPr lang="ko-KR" altLang="en-US" sz="1800" dirty="0">
                <a:solidFill>
                  <a:schemeClr val="bg2"/>
                </a:solidFill>
              </a:rPr>
              <a:t> </a:t>
            </a:r>
            <a:r>
              <a:rPr lang="en-US" altLang="ko-KR" sz="1800" dirty="0">
                <a:solidFill>
                  <a:schemeClr val="bg2"/>
                </a:solidFill>
              </a:rPr>
              <a:t>LiDAR</a:t>
            </a:r>
            <a:r>
              <a:rPr lang="ko-KR" altLang="en-US" sz="1800" dirty="0">
                <a:solidFill>
                  <a:schemeClr val="bg2"/>
                </a:solidFill>
              </a:rPr>
              <a:t>를 통해 </a:t>
            </a:r>
            <a:r>
              <a:rPr lang="ko-KR" altLang="en-US" sz="1800" b="1" dirty="0">
                <a:solidFill>
                  <a:schemeClr val="bg2"/>
                </a:solidFill>
              </a:rPr>
              <a:t>반사체를 감지 및 처리</a:t>
            </a:r>
            <a:r>
              <a:rPr lang="ko-KR" altLang="en-US" sz="1800" dirty="0">
                <a:solidFill>
                  <a:schemeClr val="bg2"/>
                </a:solidFill>
              </a:rPr>
              <a:t>하기</a:t>
            </a:r>
            <a:br>
              <a:rPr lang="en-US" altLang="ko-KR" sz="1800" dirty="0">
                <a:solidFill>
                  <a:schemeClr val="bg2"/>
                </a:solidFill>
              </a:rPr>
            </a:br>
            <a:endParaRPr lang="en-US" sz="1800" dirty="0"/>
          </a:p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ko-KR" altLang="en-US" sz="1800" dirty="0"/>
              <a:t>목표를 달성하기 위한 </a:t>
            </a:r>
            <a:r>
              <a:rPr lang="ko-KR" altLang="en-US" sz="1800" b="1" dirty="0">
                <a:solidFill>
                  <a:schemeClr val="bg2"/>
                </a:solidFill>
              </a:rPr>
              <a:t>다양한 방법</a:t>
            </a:r>
            <a:r>
              <a:rPr lang="ko-KR" altLang="en-US" sz="1800" dirty="0"/>
              <a:t>들을 제시</a:t>
            </a:r>
            <a:endParaRPr lang="en-US" altLang="ko-KR" sz="1800" dirty="0"/>
          </a:p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endParaRPr lang="en-US" sz="1800" dirty="0"/>
          </a:p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ko-KR" altLang="en-US" sz="1800" dirty="0"/>
              <a:t>궁극적으로 </a:t>
            </a:r>
            <a:r>
              <a:rPr lang="en-US" altLang="ko-KR" sz="1800" b="1" dirty="0">
                <a:solidFill>
                  <a:schemeClr val="bg2"/>
                </a:solidFill>
              </a:rPr>
              <a:t>SLAM</a:t>
            </a:r>
            <a:r>
              <a:rPr lang="ko-KR" altLang="en-US" sz="1800" b="1" dirty="0">
                <a:solidFill>
                  <a:schemeClr val="bg2"/>
                </a:solidFill>
              </a:rPr>
              <a:t>의 맵 퀄리티를 크게 개선</a:t>
            </a:r>
            <a:r>
              <a:rPr lang="ko-KR" altLang="en-US" sz="1800" dirty="0"/>
              <a:t>시킬 수 있었다</a:t>
            </a:r>
            <a:r>
              <a:rPr lang="en-US" altLang="ko-KR" sz="1800" dirty="0"/>
              <a:t>!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37310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DF7FCF38-2FCA-4E13-663D-54B5828E8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1D8A1926-0EE2-3521-D584-0CDBA5D08C8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30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912F8586-D736-9705-6C32-DAEA6781C9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dirty="0"/>
              <a:t>Method 5: Classify Points</a:t>
            </a:r>
            <a:endParaRPr dirty="0"/>
          </a:p>
        </p:txBody>
      </p:sp>
      <p:pic>
        <p:nvPicPr>
          <p:cNvPr id="2" name="Picture 6" descr="유리 - 무료 여러 가지 잡다한개 아이콘">
            <a:extLst>
              <a:ext uri="{FF2B5EF4-FFF2-40B4-BE49-F238E27FC236}">
                <a16:creationId xmlns:a16="http://schemas.microsoft.com/office/drawing/2014/main" id="{1C362231-BA51-BB40-B0EB-A4189C33D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64" y="2413494"/>
            <a:ext cx="2497829" cy="2497829"/>
          </a:xfrm>
          <a:prstGeom prst="rect">
            <a:avLst/>
          </a:prstGeom>
          <a:noFill/>
          <a:scene3d>
            <a:camera prst="isometricLeftDown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 descr="클립아트, 그림, 일러스트레이션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8ABDB7D-6D90-C927-8797-1E47CA547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322" y="4719855"/>
            <a:ext cx="743472" cy="1080000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9" name="그림 8" descr="클립아트, 만화 영화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092FD10-3875-F682-BEF8-9D1BB4277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9344" y="2308256"/>
            <a:ext cx="908078" cy="1080000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298DE2B-1F87-01DC-0219-BB6BFE2A7B62}"/>
              </a:ext>
            </a:extLst>
          </p:cNvPr>
          <p:cNvCxnSpPr>
            <a:cxnSpLocks/>
          </p:cNvCxnSpPr>
          <p:nvPr/>
        </p:nvCxnSpPr>
        <p:spPr>
          <a:xfrm flipV="1">
            <a:off x="3062774" y="4131479"/>
            <a:ext cx="620548" cy="7958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3A40157-978C-A5A6-0BCD-7310B9EA39F9}"/>
              </a:ext>
            </a:extLst>
          </p:cNvPr>
          <p:cNvSpPr txBox="1"/>
          <p:nvPr/>
        </p:nvSpPr>
        <p:spPr>
          <a:xfrm>
            <a:off x="4654094" y="4707388"/>
            <a:ext cx="1611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Reflected Points(R)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6" name="그림 25" descr="클립아트, 그림, 일러스트레이션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F6CDB27-05B3-FE3A-E68A-1FF7E5CC751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007379" y="3727405"/>
            <a:ext cx="743472" cy="1080000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51E58AC-909A-F9B8-C32F-D1368BCD6CAA}"/>
              </a:ext>
            </a:extLst>
          </p:cNvPr>
          <p:cNvSpPr txBox="1"/>
          <p:nvPr/>
        </p:nvSpPr>
        <p:spPr>
          <a:xfrm>
            <a:off x="5299166" y="2086734"/>
            <a:ext cx="20649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Obstacle Behind Glass(O)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4ABAAA-4563-A272-39D1-8EE4514AB729}"/>
              </a:ext>
            </a:extLst>
          </p:cNvPr>
          <p:cNvSpPr txBox="1"/>
          <p:nvPr/>
        </p:nvSpPr>
        <p:spPr>
          <a:xfrm>
            <a:off x="2881499" y="3491220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Glass(G)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863FD22-4393-0FDB-D2A7-F3D2B9693E93}"/>
              </a:ext>
            </a:extLst>
          </p:cNvPr>
          <p:cNvCxnSpPr>
            <a:cxnSpLocks/>
          </p:cNvCxnSpPr>
          <p:nvPr/>
        </p:nvCxnSpPr>
        <p:spPr>
          <a:xfrm>
            <a:off x="3694981" y="4131479"/>
            <a:ext cx="1514328" cy="3019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화살표: 왼쪽/오른쪽 21">
            <a:extLst>
              <a:ext uri="{FF2B5EF4-FFF2-40B4-BE49-F238E27FC236}">
                <a16:creationId xmlns:a16="http://schemas.microsoft.com/office/drawing/2014/main" id="{597905ED-EB5E-B8C6-72AF-086C2BA05361}"/>
              </a:ext>
            </a:extLst>
          </p:cNvPr>
          <p:cNvSpPr/>
          <p:nvPr/>
        </p:nvSpPr>
        <p:spPr>
          <a:xfrm rot="18786287">
            <a:off x="5539986" y="3794284"/>
            <a:ext cx="1330944" cy="332482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0F98E3-CDA8-47EB-0287-F72A7524286D}"/>
              </a:ext>
            </a:extLst>
          </p:cNvPr>
          <p:cNvSpPr txBox="1"/>
          <p:nvPr/>
        </p:nvSpPr>
        <p:spPr>
          <a:xfrm>
            <a:off x="347430" y="5832181"/>
            <a:ext cx="2619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ko-KR" altLang="en-US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유리 앞의 물체</a:t>
            </a:r>
            <a:r>
              <a:rPr lang="en-US" altLang="ko-KR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(I)</a:t>
            </a:r>
            <a:r>
              <a:rPr lang="ko-KR" altLang="en-US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의 포인트를</a:t>
            </a:r>
            <a:endParaRPr lang="en-US" altLang="ko-KR" b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ko-KR" altLang="en-US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거울</a:t>
            </a:r>
            <a:r>
              <a:rPr lang="en-US" altLang="ko-KR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(G)</a:t>
            </a:r>
            <a:r>
              <a:rPr lang="ko-KR" altLang="en-US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를 기준으로 탐색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EBC733-31C4-50A3-381B-097B9C6A9E9B}"/>
              </a:ext>
            </a:extLst>
          </p:cNvPr>
          <p:cNvSpPr txBox="1"/>
          <p:nvPr/>
        </p:nvSpPr>
        <p:spPr>
          <a:xfrm>
            <a:off x="6265433" y="4005795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ko-KR" altLang="en-US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탐색된 위치의 포인트보다</a:t>
            </a:r>
            <a:endParaRPr lang="en-US" altLang="ko-KR" b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ko-KR" altLang="en-US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먼 거리에 있는 포인트를 </a:t>
            </a:r>
            <a:r>
              <a:rPr lang="en-US" altLang="ko-KR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ko-KR" altLang="en-US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로 판별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FDD14D-7BB4-A635-62E5-53CF369C69B7}"/>
              </a:ext>
            </a:extLst>
          </p:cNvPr>
          <p:cNvSpPr txBox="1"/>
          <p:nvPr/>
        </p:nvSpPr>
        <p:spPr>
          <a:xfrm>
            <a:off x="5750851" y="5557862"/>
            <a:ext cx="2499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ko-KR" altLang="en-US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역의 과정을 거쳐 이를 검토</a:t>
            </a:r>
          </a:p>
        </p:txBody>
      </p:sp>
      <p:sp>
        <p:nvSpPr>
          <p:cNvPr id="4" name="Google Shape;95;p2">
            <a:extLst>
              <a:ext uri="{FF2B5EF4-FFF2-40B4-BE49-F238E27FC236}">
                <a16:creationId xmlns:a16="http://schemas.microsoft.com/office/drawing/2014/main" id="{15A76A01-2393-8034-6262-00CCA30383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846" y="1052736"/>
            <a:ext cx="8858312" cy="657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en-US" altLang="ko-KR" sz="1800" b="1" dirty="0">
                <a:solidFill>
                  <a:schemeClr val="tx2">
                    <a:lumMod val="25000"/>
                  </a:schemeClr>
                </a:solidFill>
              </a:rPr>
              <a:t>R</a:t>
            </a:r>
            <a:r>
              <a:rPr lang="ko-KR" altLang="en-US" sz="1800" b="1" dirty="0">
                <a:solidFill>
                  <a:schemeClr val="tx2">
                    <a:lumMod val="25000"/>
                  </a:schemeClr>
                </a:solidFill>
              </a:rPr>
              <a:t>과 </a:t>
            </a:r>
            <a:r>
              <a:rPr lang="en-US" altLang="ko-KR" sz="1800" b="1" dirty="0">
                <a:solidFill>
                  <a:schemeClr val="tx2">
                    <a:lumMod val="25000"/>
                  </a:schemeClr>
                </a:solidFill>
              </a:rPr>
              <a:t>O</a:t>
            </a:r>
            <a:r>
              <a:rPr lang="ko-KR" altLang="en-US" sz="1800" b="1" dirty="0">
                <a:solidFill>
                  <a:schemeClr val="tx2">
                    <a:lumMod val="25000"/>
                  </a:schemeClr>
                </a:solidFill>
              </a:rPr>
              <a:t>를 구분하는 </a:t>
            </a:r>
            <a:r>
              <a:rPr lang="en-US" altLang="ko-KR" sz="1800" b="1" dirty="0">
                <a:solidFill>
                  <a:schemeClr val="tx2">
                    <a:lumMod val="25000"/>
                  </a:schemeClr>
                </a:solidFill>
              </a:rPr>
              <a:t>Method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E3DF10D-26DC-94F4-42F9-4A247C455A52}"/>
              </a:ext>
            </a:extLst>
          </p:cNvPr>
          <p:cNvCxnSpPr>
            <a:cxnSpLocks/>
          </p:cNvCxnSpPr>
          <p:nvPr/>
        </p:nvCxnSpPr>
        <p:spPr>
          <a:xfrm flipH="1" flipV="1">
            <a:off x="3784838" y="4251839"/>
            <a:ext cx="1514328" cy="301976"/>
          </a:xfrm>
          <a:prstGeom prst="straightConnector1">
            <a:avLst/>
          </a:prstGeom>
          <a:ln w="38100"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06B2FFF-104D-2E58-A7F6-7AEF0A302291}"/>
              </a:ext>
            </a:extLst>
          </p:cNvPr>
          <p:cNvCxnSpPr>
            <a:cxnSpLocks/>
          </p:cNvCxnSpPr>
          <p:nvPr/>
        </p:nvCxnSpPr>
        <p:spPr>
          <a:xfrm flipH="1">
            <a:off x="3155904" y="4261172"/>
            <a:ext cx="620548" cy="795894"/>
          </a:xfrm>
          <a:prstGeom prst="straightConnector1">
            <a:avLst/>
          </a:prstGeom>
          <a:ln w="38100"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33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8" grpId="0"/>
      <p:bldP spid="2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80CD4260-494B-EA31-3EA7-E274E1EAC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CDFF6ED9-9357-0684-583F-615017B0951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31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64C8903C-D492-7803-D587-AFAF095FEE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dirty="0"/>
              <a:t>Method 6: Reflection Back Mirroring</a:t>
            </a:r>
            <a:endParaRPr dirty="0"/>
          </a:p>
        </p:txBody>
      </p:sp>
      <p:sp>
        <p:nvSpPr>
          <p:cNvPr id="11" name="Google Shape;95;p2">
            <a:extLst>
              <a:ext uri="{FF2B5EF4-FFF2-40B4-BE49-F238E27FC236}">
                <a16:creationId xmlns:a16="http://schemas.microsoft.com/office/drawing/2014/main" id="{9E16EFDC-606D-7B9D-A2DC-64459937B1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846" y="1052736"/>
            <a:ext cx="8858312" cy="367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  <a:t>Method 5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를 통해 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  <a:t>Reflected Point(R)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을 구별해냈다면</a:t>
            </a:r>
            <a:b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</a:b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이제는 이를 </a:t>
            </a:r>
            <a:r>
              <a:rPr lang="ko-KR" altLang="en-US" sz="1800" dirty="0" err="1">
                <a:solidFill>
                  <a:srgbClr val="FF0000"/>
                </a:solidFill>
              </a:rPr>
              <a:t>원위치시키는</a:t>
            </a:r>
            <a:r>
              <a:rPr lang="ko-KR" altLang="en-US" sz="1800" dirty="0">
                <a:solidFill>
                  <a:srgbClr val="FF0000"/>
                </a:solidFill>
              </a:rPr>
              <a:t> 단계</a:t>
            </a:r>
            <a:endParaRPr lang="en-US" altLang="ko-KR" sz="1800" dirty="0">
              <a:solidFill>
                <a:srgbClr val="FF0000"/>
              </a:solidFill>
            </a:endParaRPr>
          </a:p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endParaRPr lang="en-US" altLang="ko-KR" sz="1800" dirty="0">
              <a:solidFill>
                <a:schemeClr val="tx2">
                  <a:lumMod val="25000"/>
                </a:schemeClr>
              </a:solidFill>
            </a:endParaRPr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Font typeface="+mj-lt"/>
              <a:buAutoNum type="arabicPeriod"/>
            </a:pP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유리 평면을 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  <a:t>P = (a, b, c, d)</a:t>
            </a:r>
            <a:r>
              <a:rPr lang="en-US" altLang="ko-KR" sz="1800" baseline="30000" dirty="0">
                <a:solidFill>
                  <a:schemeClr val="tx2">
                    <a:lumMod val="25000"/>
                  </a:schemeClr>
                </a:solidFill>
              </a:rPr>
              <a:t>T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로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  <a:t>,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평면의 </a:t>
            </a:r>
            <a:r>
              <a:rPr lang="ko-KR" altLang="en-US" sz="1800" dirty="0" err="1">
                <a:solidFill>
                  <a:schemeClr val="tx2">
                    <a:lumMod val="25000"/>
                  </a:schemeClr>
                </a:solidFill>
              </a:rPr>
              <a:t>법선벡터를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 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  <a:t>N = (a, b, c)</a:t>
            </a:r>
            <a:r>
              <a:rPr lang="en-US" altLang="ko-KR" sz="1800" baseline="30000" dirty="0">
                <a:solidFill>
                  <a:schemeClr val="tx2">
                    <a:lumMod val="25000"/>
                  </a:schemeClr>
                </a:solidFill>
              </a:rPr>
              <a:t>T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로 표현</a:t>
            </a:r>
            <a:endParaRPr lang="en-US" altLang="ko-KR" sz="1800" dirty="0">
              <a:solidFill>
                <a:schemeClr val="tx2">
                  <a:lumMod val="25000"/>
                </a:schemeClr>
              </a:solidFill>
            </a:endParaRPr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Font typeface="+mj-lt"/>
              <a:buAutoNum type="arabicPeriod"/>
            </a:pPr>
            <a:endParaRPr lang="en-US" altLang="ko-KR" sz="1800" dirty="0">
              <a:solidFill>
                <a:schemeClr val="tx2">
                  <a:lumMod val="25000"/>
                </a:schemeClr>
              </a:solidFill>
            </a:endParaRPr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Font typeface="+mj-lt"/>
              <a:buAutoNum type="arabicPeriod"/>
            </a:pP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  <a:t>Mirrored Point Cloud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를 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  <a:t>M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이라고 할 때 다음과 같은 수식을 통해 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  <a:t>R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을 변환</a:t>
            </a:r>
            <a:endParaRPr lang="en-US" altLang="ko-KR" sz="1800" dirty="0">
              <a:solidFill>
                <a:schemeClr val="tx2">
                  <a:lumMod val="2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9F0D32-0E18-9F91-4168-F530EB91E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4370449"/>
            <a:ext cx="7200000" cy="16180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883FCE-2A5B-A783-C632-7C5F31688384}"/>
              </a:ext>
            </a:extLst>
          </p:cNvPr>
          <p:cNvSpPr txBox="1"/>
          <p:nvPr/>
        </p:nvSpPr>
        <p:spPr>
          <a:xfrm>
            <a:off x="2123330" y="5465302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기존의</a:t>
            </a:r>
            <a:br>
              <a:rPr lang="en-US" altLang="ko-KR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ko-KR" alt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포인트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76FDBB-9ED7-7821-80BC-410787A2FC7C}"/>
              </a:ext>
            </a:extLst>
          </p:cNvPr>
          <p:cNvSpPr txBox="1"/>
          <p:nvPr/>
        </p:nvSpPr>
        <p:spPr>
          <a:xfrm>
            <a:off x="932534" y="5465302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변환된</a:t>
            </a:r>
            <a:br>
              <a:rPr lang="en-US" altLang="ko-KR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ko-KR" alt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포인트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D695EB-FAF7-69DB-974C-A9A7F951CDDF}"/>
              </a:ext>
            </a:extLst>
          </p:cNvPr>
          <p:cNvSpPr txBox="1"/>
          <p:nvPr/>
        </p:nvSpPr>
        <p:spPr>
          <a:xfrm>
            <a:off x="5283978" y="5988522"/>
            <a:ext cx="10134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Transform!</a:t>
            </a:r>
            <a:endParaRPr lang="ko-KR" altLang="en-US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081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2638D2A6-1FE4-9BC7-D663-0F741274B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9CEF91B9-5AA8-0D40-CB72-09C09A84B22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32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0163A14E-2631-3C5D-1DD9-0A7BD4B108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dirty="0"/>
              <a:t>Method 6: Reflection Back Mirroring</a:t>
            </a:r>
            <a:endParaRPr dirty="0"/>
          </a:p>
        </p:txBody>
      </p:sp>
      <p:sp>
        <p:nvSpPr>
          <p:cNvPr id="11" name="Google Shape;95;p2">
            <a:extLst>
              <a:ext uri="{FF2B5EF4-FFF2-40B4-BE49-F238E27FC236}">
                <a16:creationId xmlns:a16="http://schemas.microsoft.com/office/drawing/2014/main" id="{B40ACFA2-141E-56CA-39F1-E4F89E0013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846" y="1052736"/>
            <a:ext cx="8858312" cy="367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  <a:t>Method 5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를 통해 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  <a:t>Reflected Point(R)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을 구별해냈다면</a:t>
            </a:r>
            <a:b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</a:b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이제는 이를 </a:t>
            </a:r>
            <a:r>
              <a:rPr lang="ko-KR" altLang="en-US" sz="1800" dirty="0" err="1">
                <a:solidFill>
                  <a:schemeClr val="tx2">
                    <a:lumMod val="25000"/>
                  </a:schemeClr>
                </a:solidFill>
              </a:rPr>
              <a:t>원위치시키는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 단계</a:t>
            </a:r>
            <a:endParaRPr lang="en-US" altLang="ko-KR" sz="1800" dirty="0">
              <a:solidFill>
                <a:schemeClr val="tx2">
                  <a:lumMod val="25000"/>
                </a:schemeClr>
              </a:solidFill>
            </a:endParaRPr>
          </a:p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endParaRPr lang="en-US" altLang="ko-KR" sz="1800" dirty="0">
              <a:solidFill>
                <a:schemeClr val="tx2">
                  <a:lumMod val="25000"/>
                </a:schemeClr>
              </a:solidFill>
            </a:endParaRPr>
          </a:p>
          <a:p>
            <a:pPr marL="342900" lvl="0">
              <a:lnSpc>
                <a:spcPct val="150000"/>
              </a:lnSpc>
              <a:spcBef>
                <a:spcPts val="0"/>
              </a:spcBef>
              <a:buSzPts val="2000"/>
              <a:buFont typeface="+mj-lt"/>
              <a:buAutoNum type="arabicPeriod"/>
            </a:pP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유리 평면을 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  <a:t>P = (a, b, c, d)</a:t>
            </a:r>
            <a:r>
              <a:rPr lang="en-US" altLang="ko-KR" sz="1800" baseline="30000" dirty="0">
                <a:solidFill>
                  <a:schemeClr val="tx2">
                    <a:lumMod val="25000"/>
                  </a:schemeClr>
                </a:solidFill>
              </a:rPr>
              <a:t>T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로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  <a:t>,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평면의 </a:t>
            </a:r>
            <a:r>
              <a:rPr lang="ko-KR" altLang="en-US" sz="1800" dirty="0" err="1">
                <a:solidFill>
                  <a:schemeClr val="tx2">
                    <a:lumMod val="25000"/>
                  </a:schemeClr>
                </a:solidFill>
              </a:rPr>
              <a:t>법선벡터를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 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  <a:t>N = (a, b, c)</a:t>
            </a:r>
            <a:r>
              <a:rPr lang="en-US" altLang="ko-KR" sz="1800" baseline="30000" dirty="0">
                <a:solidFill>
                  <a:schemeClr val="tx2">
                    <a:lumMod val="25000"/>
                  </a:schemeClr>
                </a:solidFill>
              </a:rPr>
              <a:t>T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로 표현</a:t>
            </a:r>
            <a:endParaRPr lang="en-US" altLang="ko-KR" sz="1800" dirty="0">
              <a:solidFill>
                <a:schemeClr val="tx2">
                  <a:lumMod val="25000"/>
                </a:schemeClr>
              </a:solidFill>
            </a:endParaRPr>
          </a:p>
          <a:p>
            <a:pPr marL="342900" lvl="0">
              <a:lnSpc>
                <a:spcPct val="150000"/>
              </a:lnSpc>
              <a:spcBef>
                <a:spcPts val="0"/>
              </a:spcBef>
              <a:buSzPts val="2000"/>
              <a:buFont typeface="+mj-lt"/>
              <a:buAutoNum type="arabicPeriod"/>
            </a:pPr>
            <a:endParaRPr lang="en-US" altLang="ko-KR" sz="1800" dirty="0">
              <a:solidFill>
                <a:schemeClr val="tx2">
                  <a:lumMod val="25000"/>
                </a:schemeClr>
              </a:solidFill>
            </a:endParaRPr>
          </a:p>
          <a:p>
            <a:pPr marL="342900" lvl="0">
              <a:lnSpc>
                <a:spcPct val="150000"/>
              </a:lnSpc>
              <a:spcBef>
                <a:spcPts val="0"/>
              </a:spcBef>
              <a:buSzPts val="2000"/>
              <a:buFont typeface="+mj-lt"/>
              <a:buAutoNum type="arabicPeriod"/>
            </a:pP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  <a:t>Mirrored Point Cloud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를 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  <a:t>M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이라고 할 때 다음과 같은 수식을 통해 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  <a:t>R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을 변환</a:t>
            </a:r>
            <a:endParaRPr lang="en-US" altLang="ko-KR" sz="1800" dirty="0">
              <a:solidFill>
                <a:schemeClr val="tx2">
                  <a:lumMod val="25000"/>
                </a:schemeClr>
              </a:solidFill>
            </a:endParaRPr>
          </a:p>
        </p:txBody>
      </p:sp>
      <p:pic>
        <p:nvPicPr>
          <p:cNvPr id="2" name="Picture 6" descr="유리 - 무료 여러 가지 잡다한개 아이콘">
            <a:extLst>
              <a:ext uri="{FF2B5EF4-FFF2-40B4-BE49-F238E27FC236}">
                <a16:creationId xmlns:a16="http://schemas.microsoft.com/office/drawing/2014/main" id="{AD71862E-C58A-64DF-CB32-134769F7B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373" y="3851081"/>
            <a:ext cx="2026409" cy="2026409"/>
          </a:xfrm>
          <a:prstGeom prst="rect">
            <a:avLst/>
          </a:prstGeom>
          <a:noFill/>
          <a:scene3d>
            <a:camera prst="isometricLeftDown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클립아트, 그림, 일러스트레이션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9C18DB2-8EE0-79FA-2D55-F4FC6E9F2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031" y="5889852"/>
            <a:ext cx="603155" cy="876169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83700DE-F74D-1832-55BE-DAF024B41D5D}"/>
              </a:ext>
            </a:extLst>
          </p:cNvPr>
          <p:cNvCxnSpPr>
            <a:cxnSpLocks/>
          </p:cNvCxnSpPr>
          <p:nvPr/>
        </p:nvCxnSpPr>
        <p:spPr>
          <a:xfrm flipV="1">
            <a:off x="3624525" y="5097646"/>
            <a:ext cx="594506" cy="10075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클립아트, 그림, 일러스트레이션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14019DB-B499-1664-8096-99DA233EDB6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543088" y="4897402"/>
            <a:ext cx="603155" cy="876169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B75687E-192D-A2BD-6FAC-F1D98AEB879F}"/>
              </a:ext>
            </a:extLst>
          </p:cNvPr>
          <p:cNvCxnSpPr>
            <a:cxnSpLocks/>
          </p:cNvCxnSpPr>
          <p:nvPr/>
        </p:nvCxnSpPr>
        <p:spPr>
          <a:xfrm>
            <a:off x="4230690" y="5097646"/>
            <a:ext cx="1514328" cy="3019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C70A752-9613-98D9-8243-799EE09CFD57}"/>
              </a:ext>
            </a:extLst>
          </p:cNvPr>
          <p:cNvSpPr txBox="1"/>
          <p:nvPr/>
        </p:nvSpPr>
        <p:spPr>
          <a:xfrm>
            <a:off x="3766330" y="6246118"/>
            <a:ext cx="2034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Mirrored Point Cloud(M)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1DCD0E-0071-F1AD-C1EE-20136472D8E1}"/>
              </a:ext>
            </a:extLst>
          </p:cNvPr>
          <p:cNvSpPr txBox="1"/>
          <p:nvPr/>
        </p:nvSpPr>
        <p:spPr>
          <a:xfrm>
            <a:off x="5952283" y="4743513"/>
            <a:ext cx="1539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Reflected Point(R)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28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C5A1BB50-3E5A-679C-3ADF-596B130C8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CF403DF8-16D0-C287-7F80-DE910EA87E1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33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85AFA766-1281-376C-42BC-13183D3F5A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dirty="0"/>
              <a:t>Method 7: Integration to SLAM Framework</a:t>
            </a:r>
            <a:endParaRPr dirty="0"/>
          </a:p>
        </p:txBody>
      </p:sp>
      <p:sp>
        <p:nvSpPr>
          <p:cNvPr id="11" name="Google Shape;95;p2">
            <a:extLst>
              <a:ext uri="{FF2B5EF4-FFF2-40B4-BE49-F238E27FC236}">
                <a16:creationId xmlns:a16="http://schemas.microsoft.com/office/drawing/2014/main" id="{98C9E301-FD32-7EC4-588C-D48F600EFF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846" y="1052736"/>
            <a:ext cx="8858312" cy="237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  <a:t>Method 1 ~ 6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과정을 통해 얻은</a:t>
            </a:r>
            <a:b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</a:b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  <a:t>Inside Point(I), Mirrored Point(M), Glass Point(G),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그리고 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  <a:t>Outside Obstacle(O)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를</a:t>
            </a:r>
            <a:b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</a:br>
            <a:r>
              <a:rPr lang="en-US" altLang="ko-KR" sz="1800" dirty="0">
                <a:solidFill>
                  <a:srgbClr val="FF0000"/>
                </a:solidFill>
              </a:rPr>
              <a:t>3D SLAM</a:t>
            </a:r>
            <a:r>
              <a:rPr lang="ko-KR" altLang="en-US" sz="1800" dirty="0">
                <a:solidFill>
                  <a:srgbClr val="FF0000"/>
                </a:solidFill>
              </a:rPr>
              <a:t>에 결합</a:t>
            </a:r>
            <a:endParaRPr lang="en-US" altLang="ko-KR" sz="1800" dirty="0">
              <a:solidFill>
                <a:srgbClr val="FF0000"/>
              </a:solidFill>
            </a:endParaRPr>
          </a:p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endParaRPr lang="en-US" altLang="ko-KR" sz="1800" dirty="0">
              <a:solidFill>
                <a:schemeClr val="tx2">
                  <a:lumMod val="25000"/>
                </a:schemeClr>
              </a:solidFill>
            </a:endParaRPr>
          </a:p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 이를 기반으로 고품질 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  <a:t>Map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정보를 얻을 수 있음</a:t>
            </a:r>
            <a:endParaRPr lang="en-US" altLang="ko-KR" sz="1800" dirty="0">
              <a:solidFill>
                <a:schemeClr val="tx2">
                  <a:lumMod val="25000"/>
                </a:schemeClr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8BA8A7F-1F9C-62FD-B763-930FD8B4A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94" y="3657698"/>
            <a:ext cx="4689642" cy="25985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화살표: 위로 굽음 19">
            <a:extLst>
              <a:ext uri="{FF2B5EF4-FFF2-40B4-BE49-F238E27FC236}">
                <a16:creationId xmlns:a16="http://schemas.microsoft.com/office/drawing/2014/main" id="{5479EB97-BEBE-9D2B-C937-127243800329}"/>
              </a:ext>
            </a:extLst>
          </p:cNvPr>
          <p:cNvSpPr/>
          <p:nvPr/>
        </p:nvSpPr>
        <p:spPr>
          <a:xfrm flipV="1">
            <a:off x="6179128" y="3910260"/>
            <a:ext cx="1385454" cy="1274618"/>
          </a:xfrm>
          <a:prstGeom prst="bentUpArrow">
            <a:avLst>
              <a:gd name="adj1" fmla="val 13406"/>
              <a:gd name="adj2" fmla="val 20652"/>
              <a:gd name="adj3" fmla="val 228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E23F67-253D-990E-7BC3-DFCC9AFC712E}"/>
              </a:ext>
            </a:extLst>
          </p:cNvPr>
          <p:cNvSpPr txBox="1"/>
          <p:nvPr/>
        </p:nvSpPr>
        <p:spPr>
          <a:xfrm>
            <a:off x="6656767" y="5342972"/>
            <a:ext cx="1282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Calibri" panose="020F0502020204030204" pitchFamily="34" charset="0"/>
                <a:cs typeface="Calibri" panose="020F0502020204030204" pitchFamily="34" charset="0"/>
              </a:rPr>
              <a:t>SLAM</a:t>
            </a:r>
            <a:endParaRPr lang="ko-KR" alt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6526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B625255B-DE76-10C8-4322-85AE65EB7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>
            <a:extLst>
              <a:ext uri="{FF2B5EF4-FFF2-40B4-BE49-F238E27FC236}">
                <a16:creationId xmlns:a16="http://schemas.microsoft.com/office/drawing/2014/main" id="{07CA983D-3DDA-64B5-5DE3-730F7A27539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37574" y="2708925"/>
            <a:ext cx="7776864" cy="1014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US" dirty="0"/>
              <a:t>Test</a:t>
            </a:r>
            <a:r>
              <a:rPr lang="ko-KR" altLang="en-US" dirty="0"/>
              <a:t> </a:t>
            </a:r>
            <a:r>
              <a:rPr lang="en-US" altLang="ko-KR" dirty="0"/>
              <a:t>and</a:t>
            </a:r>
            <a:r>
              <a:rPr lang="ko-KR" altLang="en-US" dirty="0"/>
              <a:t> </a:t>
            </a:r>
            <a:r>
              <a:rPr lang="en-US" altLang="ko-KR" dirty="0"/>
              <a:t>Evaluate!</a:t>
            </a:r>
            <a:endParaRPr dirty="0"/>
          </a:p>
        </p:txBody>
      </p:sp>
      <p:sp>
        <p:nvSpPr>
          <p:cNvPr id="104" name="Google Shape;104;p3">
            <a:extLst>
              <a:ext uri="{FF2B5EF4-FFF2-40B4-BE49-F238E27FC236}">
                <a16:creationId xmlns:a16="http://schemas.microsoft.com/office/drawing/2014/main" id="{33FDCA8A-97DC-6205-D3CD-87BF21F803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7574" y="3795655"/>
            <a:ext cx="7776864" cy="129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dirty="0"/>
              <a:t>IV: Experiments</a:t>
            </a:r>
            <a:endParaRPr dirty="0"/>
          </a:p>
        </p:txBody>
      </p:sp>
      <p:sp>
        <p:nvSpPr>
          <p:cNvPr id="105" name="Google Shape;105;p3">
            <a:extLst>
              <a:ext uri="{FF2B5EF4-FFF2-40B4-BE49-F238E27FC236}">
                <a16:creationId xmlns:a16="http://schemas.microsoft.com/office/drawing/2014/main" id="{D5DA4271-DE83-618C-0723-35C4CA04F6A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737572" y="5091799"/>
            <a:ext cx="7776674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</a:pPr>
            <a:endParaRPr dirty="0"/>
          </a:p>
        </p:txBody>
      </p:sp>
      <p:sp>
        <p:nvSpPr>
          <p:cNvPr id="106" name="Google Shape;106;p3">
            <a:extLst>
              <a:ext uri="{FF2B5EF4-FFF2-40B4-BE49-F238E27FC236}">
                <a16:creationId xmlns:a16="http://schemas.microsoft.com/office/drawing/2014/main" id="{1CA937EA-6660-C141-C52B-CC54E615A57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56270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DD26A997-5D5C-1A81-AB6E-4EA840147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4A3F26C7-4373-683E-3B9B-FBC3872520C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35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E3642A32-C486-FD39-3F94-1CB8FAA1A2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dirty="0"/>
              <a:t>Experiment</a:t>
            </a:r>
            <a:endParaRPr dirty="0"/>
          </a:p>
        </p:txBody>
      </p:sp>
      <p:sp>
        <p:nvSpPr>
          <p:cNvPr id="4" name="Google Shape;95;p2">
            <a:extLst>
              <a:ext uri="{FF2B5EF4-FFF2-40B4-BE49-F238E27FC236}">
                <a16:creationId xmlns:a16="http://schemas.microsoft.com/office/drawing/2014/main" id="{574C8EB9-B8E8-B055-5C7C-2C7714AC32B6}"/>
              </a:ext>
            </a:extLst>
          </p:cNvPr>
          <p:cNvSpPr txBox="1">
            <a:spLocks/>
          </p:cNvSpPr>
          <p:nvPr/>
        </p:nvSpPr>
        <p:spPr>
          <a:xfrm>
            <a:off x="142846" y="1052735"/>
            <a:ext cx="8858312" cy="4304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94429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ourier New"/>
              <a:buChar char="o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✔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Noto Sans Symbols"/>
              <a:buChar char="⮚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7168" indent="-257168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실험의 평가 항목은 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  <a:t>4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가지</a:t>
            </a:r>
            <a:endParaRPr lang="en-US" altLang="ko-KR" sz="1800" dirty="0">
              <a:solidFill>
                <a:schemeClr val="tx2">
                  <a:lumMod val="25000"/>
                </a:schemeClr>
              </a:solidFill>
            </a:endParaRPr>
          </a:p>
          <a:p>
            <a:pPr marL="800100" lvl="1">
              <a:lnSpc>
                <a:spcPct val="20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+mj-lt"/>
              <a:buAutoNum type="arabicPeriod"/>
            </a:pPr>
            <a:r>
              <a:rPr lang="en-US" altLang="ko-KR" sz="1600" b="1" dirty="0">
                <a:solidFill>
                  <a:schemeClr val="bg2"/>
                </a:solidFill>
              </a:rPr>
              <a:t>Point Cloud Classification</a:t>
            </a:r>
            <a:r>
              <a:rPr lang="en-US" altLang="ko-KR" sz="1600" dirty="0">
                <a:solidFill>
                  <a:schemeClr val="bg2"/>
                </a:solidFill>
              </a:rPr>
              <a:t>: </a:t>
            </a:r>
            <a:r>
              <a:rPr lang="ko-KR" altLang="en-US" sz="1600" dirty="0">
                <a:solidFill>
                  <a:schemeClr val="bg2"/>
                </a:solidFill>
              </a:rPr>
              <a:t>포인트 클라우드를 얼마나 잘 분류하냐</a:t>
            </a:r>
            <a:endParaRPr lang="en-US" altLang="ko-KR" sz="1600" dirty="0">
              <a:solidFill>
                <a:schemeClr val="bg2"/>
              </a:solidFill>
            </a:endParaRPr>
          </a:p>
          <a:p>
            <a:pPr marL="800100" lvl="1">
              <a:lnSpc>
                <a:spcPct val="20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+mj-lt"/>
              <a:buAutoNum type="arabicPeriod"/>
            </a:pPr>
            <a:r>
              <a:rPr lang="en-US" altLang="ko-KR" sz="1600" b="1" dirty="0">
                <a:solidFill>
                  <a:schemeClr val="bg2"/>
                </a:solidFill>
              </a:rPr>
              <a:t>Glass Plane Evaluation</a:t>
            </a:r>
            <a:r>
              <a:rPr lang="en-US" altLang="ko-KR" sz="1600" dirty="0">
                <a:solidFill>
                  <a:schemeClr val="bg2"/>
                </a:solidFill>
              </a:rPr>
              <a:t>: </a:t>
            </a:r>
            <a:r>
              <a:rPr lang="ko-KR" altLang="en-US" sz="1600" dirty="0">
                <a:solidFill>
                  <a:schemeClr val="bg2"/>
                </a:solidFill>
              </a:rPr>
              <a:t>유리 평면을 얼마나 잘 찾아내느냐</a:t>
            </a:r>
            <a:endParaRPr lang="en-US" altLang="ko-KR" sz="1600" dirty="0">
              <a:solidFill>
                <a:schemeClr val="bg2"/>
              </a:solidFill>
            </a:endParaRPr>
          </a:p>
          <a:p>
            <a:pPr marL="800100" lvl="1">
              <a:lnSpc>
                <a:spcPct val="20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+mj-lt"/>
              <a:buAutoNum type="arabicPeriod"/>
            </a:pPr>
            <a:r>
              <a:rPr lang="en-US" altLang="ko-KR" sz="1600" b="1" dirty="0">
                <a:solidFill>
                  <a:schemeClr val="bg2"/>
                </a:solidFill>
              </a:rPr>
              <a:t>SLAM Experiment</a:t>
            </a:r>
            <a:r>
              <a:rPr lang="en-US" altLang="ko-KR" sz="1600" dirty="0">
                <a:solidFill>
                  <a:schemeClr val="bg2"/>
                </a:solidFill>
              </a:rPr>
              <a:t>: Original SLAM</a:t>
            </a:r>
            <a:r>
              <a:rPr lang="ko-KR" altLang="en-US" sz="1600" dirty="0">
                <a:solidFill>
                  <a:schemeClr val="bg2"/>
                </a:solidFill>
              </a:rPr>
              <a:t>과 </a:t>
            </a:r>
            <a:r>
              <a:rPr lang="en-US" altLang="ko-KR" sz="1600" dirty="0">
                <a:solidFill>
                  <a:schemeClr val="bg2"/>
                </a:solidFill>
              </a:rPr>
              <a:t>Filtered SLAM</a:t>
            </a:r>
            <a:r>
              <a:rPr lang="ko-KR" altLang="en-US" sz="1600" dirty="0">
                <a:solidFill>
                  <a:schemeClr val="bg2"/>
                </a:solidFill>
              </a:rPr>
              <a:t>의 포인트 클라우드 개수 비교</a:t>
            </a:r>
            <a:endParaRPr lang="en-US" altLang="ko-KR" sz="1600" dirty="0">
              <a:solidFill>
                <a:schemeClr val="bg2"/>
              </a:solidFill>
            </a:endParaRPr>
          </a:p>
          <a:p>
            <a:pPr marL="800100" lvl="1">
              <a:lnSpc>
                <a:spcPct val="20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+mj-lt"/>
              <a:buAutoNum type="arabicPeriod"/>
            </a:pPr>
            <a:r>
              <a:rPr lang="en-US" altLang="ko-KR" sz="1600" b="1" dirty="0">
                <a:solidFill>
                  <a:schemeClr val="bg2"/>
                </a:solidFill>
              </a:rPr>
              <a:t>Mapping with Reflection</a:t>
            </a:r>
            <a:r>
              <a:rPr lang="en-US" altLang="ko-KR" sz="1600" dirty="0">
                <a:solidFill>
                  <a:schemeClr val="bg2"/>
                </a:solidFill>
              </a:rPr>
              <a:t>: </a:t>
            </a:r>
            <a:r>
              <a:rPr lang="ko-KR" altLang="en-US" sz="1600" dirty="0">
                <a:solidFill>
                  <a:schemeClr val="bg2"/>
                </a:solidFill>
              </a:rPr>
              <a:t>반사된 물체의 포인트 클라우드를 잘 복원해내는가</a:t>
            </a:r>
            <a:endParaRPr lang="en-US" altLang="ko-KR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0403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ED7B08BE-43DD-12AF-0089-A5DBB8BE0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753F3FAB-AEDE-BD05-FAB4-AC8C37E9A97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36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EFDE960D-BD79-C4C5-7EC5-92A3BE1233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dirty="0"/>
              <a:t>Experiment</a:t>
            </a:r>
            <a:endParaRPr dirty="0"/>
          </a:p>
        </p:txBody>
      </p:sp>
      <p:sp>
        <p:nvSpPr>
          <p:cNvPr id="4" name="Google Shape;95;p2">
            <a:extLst>
              <a:ext uri="{FF2B5EF4-FFF2-40B4-BE49-F238E27FC236}">
                <a16:creationId xmlns:a16="http://schemas.microsoft.com/office/drawing/2014/main" id="{04AAF750-0B6E-186C-E51C-36390AF3E674}"/>
              </a:ext>
            </a:extLst>
          </p:cNvPr>
          <p:cNvSpPr txBox="1">
            <a:spLocks/>
          </p:cNvSpPr>
          <p:nvPr/>
        </p:nvSpPr>
        <p:spPr>
          <a:xfrm>
            <a:off x="142846" y="1052735"/>
            <a:ext cx="8858312" cy="4304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94429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ourier New"/>
              <a:buChar char="o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✔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Noto Sans Symbols"/>
              <a:buChar char="⮚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7168" indent="-257168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ko-KR" altLang="en-US" sz="1800" b="1" dirty="0">
                <a:solidFill>
                  <a:schemeClr val="bg2"/>
                </a:solidFill>
              </a:rPr>
              <a:t>실험 환경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의 경우 다음과 같음</a:t>
            </a:r>
            <a:endParaRPr lang="en-US" altLang="ko-KR" sz="1800" dirty="0">
              <a:solidFill>
                <a:schemeClr val="tx2">
                  <a:lumMod val="25000"/>
                </a:schemeClr>
              </a:solidFill>
            </a:endParaRPr>
          </a:p>
          <a:p>
            <a:pPr marL="257168" indent="-257168">
              <a:lnSpc>
                <a:spcPct val="150000"/>
              </a:lnSpc>
              <a:spcBef>
                <a:spcPts val="0"/>
              </a:spcBef>
              <a:buSzPts val="2000"/>
            </a:pPr>
            <a:endParaRPr lang="en-US" altLang="ko-KR" sz="1800" dirty="0">
              <a:solidFill>
                <a:schemeClr val="tx2">
                  <a:lumMod val="25000"/>
                </a:schemeClr>
              </a:solidFill>
            </a:endParaRPr>
          </a:p>
          <a:p>
            <a:pPr marL="257168" indent="-257168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사용 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  <a:t>PC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의 경우 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  <a:t>intel i7-8750H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이 탑재된 노트북 사용</a:t>
            </a:r>
            <a:endParaRPr lang="en-US" altLang="ko-KR" sz="1800" dirty="0">
              <a:solidFill>
                <a:schemeClr val="tx2">
                  <a:lumMod val="25000"/>
                </a:schemeClr>
              </a:solidFill>
            </a:endParaRPr>
          </a:p>
          <a:p>
            <a:pPr marL="714368" lvl="1" indent="-257168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ko-KR" altLang="en-US" sz="1400" dirty="0">
                <a:solidFill>
                  <a:schemeClr val="bg2"/>
                </a:solidFill>
              </a:rPr>
              <a:t>단일 코어가 하나의 포인트 클라우드를 처리하는데 평균적으로 </a:t>
            </a:r>
            <a:r>
              <a:rPr lang="en-US" altLang="ko-KR" sz="1400" dirty="0">
                <a:solidFill>
                  <a:schemeClr val="bg2"/>
                </a:solidFill>
              </a:rPr>
              <a:t>29ms </a:t>
            </a:r>
            <a:r>
              <a:rPr lang="ko-KR" altLang="en-US" sz="1400" dirty="0">
                <a:solidFill>
                  <a:schemeClr val="bg2"/>
                </a:solidFill>
              </a:rPr>
              <a:t>소요</a:t>
            </a:r>
            <a:endParaRPr lang="en-US" altLang="ko-KR" sz="1400" dirty="0">
              <a:solidFill>
                <a:schemeClr val="bg2"/>
              </a:solidFill>
            </a:endParaRPr>
          </a:p>
          <a:p>
            <a:pPr marL="714368" lvl="1" indent="-257168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ko-KR" altLang="en-US" sz="1400" dirty="0">
                <a:solidFill>
                  <a:schemeClr val="bg2"/>
                </a:solidFill>
              </a:rPr>
              <a:t>즉 알고리즘이 실시간으로 동작 가능</a:t>
            </a:r>
            <a:endParaRPr lang="en-US" altLang="ko-KR" sz="1800" dirty="0">
              <a:solidFill>
                <a:schemeClr val="tx2">
                  <a:lumMod val="25000"/>
                </a:schemeClr>
              </a:solidFill>
            </a:endParaRPr>
          </a:p>
          <a:p>
            <a:pPr marL="257168" indent="-257168">
              <a:lnSpc>
                <a:spcPct val="150000"/>
              </a:lnSpc>
              <a:spcBef>
                <a:spcPts val="0"/>
              </a:spcBef>
              <a:buSzPts val="2000"/>
            </a:pPr>
            <a:endParaRPr lang="en-US" altLang="ko-KR" sz="1800" dirty="0">
              <a:solidFill>
                <a:schemeClr val="tx2">
                  <a:lumMod val="25000"/>
                </a:schemeClr>
              </a:solidFill>
            </a:endParaRPr>
          </a:p>
          <a:p>
            <a:pPr marL="257168" indent="-257168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altLang="ko-KR" sz="1800" dirty="0" err="1">
                <a:solidFill>
                  <a:schemeClr val="tx2">
                    <a:lumMod val="25000"/>
                  </a:schemeClr>
                </a:solidFill>
              </a:rPr>
              <a:t>Groun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 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  <a:t>Truth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 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  <a:t>Data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를 얻는 과정</a:t>
            </a:r>
            <a:endParaRPr lang="en-US" altLang="ko-KR" sz="1800" dirty="0">
              <a:solidFill>
                <a:schemeClr val="tx2">
                  <a:lumMod val="25000"/>
                </a:schemeClr>
              </a:solidFill>
            </a:endParaRPr>
          </a:p>
          <a:p>
            <a:pPr marL="714368" lvl="1" indent="-257168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ko-KR" altLang="en-US" sz="1400" dirty="0">
                <a:solidFill>
                  <a:schemeClr val="bg2"/>
                </a:solidFill>
              </a:rPr>
              <a:t>유리에 </a:t>
            </a:r>
            <a:r>
              <a:rPr lang="ko-KR" altLang="en-US" sz="1400" b="1" dirty="0">
                <a:solidFill>
                  <a:schemeClr val="bg2"/>
                </a:solidFill>
              </a:rPr>
              <a:t>정전기 필름</a:t>
            </a:r>
            <a:r>
              <a:rPr lang="ko-KR" altLang="en-US" sz="1400" dirty="0">
                <a:solidFill>
                  <a:schemeClr val="bg2"/>
                </a:solidFill>
              </a:rPr>
              <a:t>을 부착한 후 </a:t>
            </a:r>
            <a:r>
              <a:rPr lang="en-US" altLang="ko-KR" sz="1400" dirty="0">
                <a:solidFill>
                  <a:schemeClr val="bg2"/>
                </a:solidFill>
              </a:rPr>
              <a:t>Velodyne </a:t>
            </a:r>
            <a:r>
              <a:rPr lang="ko-KR" altLang="en-US" sz="1400" dirty="0" err="1">
                <a:solidFill>
                  <a:schemeClr val="bg2"/>
                </a:solidFill>
              </a:rPr>
              <a:t>라이다로</a:t>
            </a:r>
            <a:r>
              <a:rPr lang="ko-KR" altLang="en-US" sz="1400" dirty="0">
                <a:solidFill>
                  <a:schemeClr val="bg2"/>
                </a:solidFill>
              </a:rPr>
              <a:t> 포인트 클라우드 수집 </a:t>
            </a:r>
            <a:r>
              <a:rPr lang="en-US" altLang="ko-KR" sz="1400" dirty="0">
                <a:solidFill>
                  <a:schemeClr val="bg2"/>
                </a:solidFill>
              </a:rPr>
              <a:t>(</a:t>
            </a:r>
            <a:r>
              <a:rPr lang="ko-KR" altLang="en-US" sz="1400" dirty="0">
                <a:solidFill>
                  <a:schemeClr val="bg2"/>
                </a:solidFill>
              </a:rPr>
              <a:t>유리를 불투명하게 </a:t>
            </a:r>
            <a:r>
              <a:rPr lang="ko-KR" altLang="en-US" sz="1400" dirty="0" err="1">
                <a:solidFill>
                  <a:schemeClr val="bg2"/>
                </a:solidFill>
              </a:rPr>
              <a:t>만듬</a:t>
            </a:r>
            <a:r>
              <a:rPr lang="en-US" altLang="ko-KR" sz="1400" dirty="0">
                <a:solidFill>
                  <a:schemeClr val="bg2"/>
                </a:solidFill>
              </a:rPr>
              <a:t>)</a:t>
            </a:r>
          </a:p>
          <a:p>
            <a:pPr marL="714368" lvl="1" indent="-257168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ko-KR" altLang="en-US" sz="1400" dirty="0">
                <a:solidFill>
                  <a:schemeClr val="bg2"/>
                </a:solidFill>
              </a:rPr>
              <a:t>고급 </a:t>
            </a:r>
            <a:r>
              <a:rPr lang="en-US" altLang="ko-KR" sz="1400" dirty="0">
                <a:solidFill>
                  <a:schemeClr val="bg2"/>
                </a:solidFill>
              </a:rPr>
              <a:t>3D Scanner</a:t>
            </a:r>
            <a:r>
              <a:rPr lang="ko-KR" altLang="en-US" sz="1400" dirty="0">
                <a:solidFill>
                  <a:schemeClr val="bg2"/>
                </a:solidFill>
              </a:rPr>
              <a:t>인 </a:t>
            </a:r>
            <a:r>
              <a:rPr lang="en-US" altLang="ko-KR" sz="1400" dirty="0">
                <a:solidFill>
                  <a:schemeClr val="bg2"/>
                </a:solidFill>
              </a:rPr>
              <a:t>FARO</a:t>
            </a:r>
            <a:r>
              <a:rPr lang="ko-KR" altLang="en-US" sz="1400" dirty="0">
                <a:solidFill>
                  <a:schemeClr val="bg2"/>
                </a:solidFill>
              </a:rPr>
              <a:t>를 사용하여 실내</a:t>
            </a:r>
            <a:r>
              <a:rPr lang="en-US" altLang="ko-KR" sz="1400" dirty="0">
                <a:solidFill>
                  <a:schemeClr val="bg2"/>
                </a:solidFill>
              </a:rPr>
              <a:t>/</a:t>
            </a:r>
            <a:r>
              <a:rPr lang="ko-KR" altLang="en-US" sz="1400" dirty="0">
                <a:solidFill>
                  <a:schemeClr val="bg2"/>
                </a:solidFill>
              </a:rPr>
              <a:t>실외의 </a:t>
            </a:r>
            <a:r>
              <a:rPr lang="en-US" altLang="ko-KR" sz="1400" dirty="0">
                <a:solidFill>
                  <a:schemeClr val="bg2"/>
                </a:solidFill>
              </a:rPr>
              <a:t>data </a:t>
            </a:r>
            <a:r>
              <a:rPr lang="ko-KR" altLang="en-US" sz="1400" dirty="0">
                <a:solidFill>
                  <a:schemeClr val="bg2"/>
                </a:solidFill>
              </a:rPr>
              <a:t>수집 </a:t>
            </a:r>
            <a:r>
              <a:rPr lang="en-US" altLang="ko-KR" sz="1400" dirty="0">
                <a:solidFill>
                  <a:schemeClr val="bg2"/>
                </a:solidFill>
              </a:rPr>
              <a:t>(</a:t>
            </a:r>
            <a:r>
              <a:rPr lang="ko-KR" altLang="en-US" sz="1400" dirty="0">
                <a:solidFill>
                  <a:schemeClr val="bg2"/>
                </a:solidFill>
              </a:rPr>
              <a:t>속도는 느리나 </a:t>
            </a:r>
            <a:r>
              <a:rPr lang="en-US" altLang="ko-KR" sz="1400" dirty="0">
                <a:solidFill>
                  <a:schemeClr val="bg2"/>
                </a:solidFill>
              </a:rPr>
              <a:t>LiDAR</a:t>
            </a:r>
            <a:r>
              <a:rPr lang="ko-KR" altLang="en-US" sz="1400" dirty="0">
                <a:solidFill>
                  <a:schemeClr val="bg2"/>
                </a:solidFill>
              </a:rPr>
              <a:t>보다 정밀</a:t>
            </a:r>
            <a:r>
              <a:rPr lang="en-US" altLang="ko-KR" sz="1400" dirty="0">
                <a:solidFill>
                  <a:schemeClr val="bg2"/>
                </a:solidFill>
              </a:rPr>
              <a:t>)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SzPts val="2000"/>
              <a:buNone/>
            </a:pPr>
            <a:endParaRPr lang="en-US" altLang="ko-KR" sz="1400" dirty="0">
              <a:solidFill>
                <a:schemeClr val="bg2"/>
              </a:solidFill>
            </a:endParaRPr>
          </a:p>
        </p:txBody>
      </p:sp>
      <p:pic>
        <p:nvPicPr>
          <p:cNvPr id="1026" name="Picture 2" descr="FARO® Vantage 레이저 트래커 - 링크솔루션">
            <a:extLst>
              <a:ext uri="{FF2B5EF4-FFF2-40B4-BE49-F238E27FC236}">
                <a16:creationId xmlns:a16="http://schemas.microsoft.com/office/drawing/2014/main" id="{58E910E4-97E6-1F8E-0E6F-83FBD7947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636" y="4659116"/>
            <a:ext cx="3740727" cy="187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E54F58-528E-4182-4144-A8E7C3D27A12}"/>
              </a:ext>
            </a:extLst>
          </p:cNvPr>
          <p:cNvSpPr txBox="1"/>
          <p:nvPr/>
        </p:nvSpPr>
        <p:spPr>
          <a:xfrm>
            <a:off x="5783208" y="6190926"/>
            <a:ext cx="659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FARO</a:t>
            </a:r>
            <a:endParaRPr lang="ko-KR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1201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6819AE18-9A82-3825-1F4F-1B23A58D5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5AD669C2-0FC9-B25E-00EA-96D73196E6D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37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6FA18A7B-D1F7-AB1A-5FBC-7C5C692B2D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dirty="0"/>
              <a:t>Experiment 1: Point Cloud Classification</a:t>
            </a:r>
            <a:endParaRPr dirty="0"/>
          </a:p>
        </p:txBody>
      </p:sp>
      <p:sp>
        <p:nvSpPr>
          <p:cNvPr id="4" name="Google Shape;95;p2">
            <a:extLst>
              <a:ext uri="{FF2B5EF4-FFF2-40B4-BE49-F238E27FC236}">
                <a16:creationId xmlns:a16="http://schemas.microsoft.com/office/drawing/2014/main" id="{D723736C-4068-539C-0228-9A2E72801388}"/>
              </a:ext>
            </a:extLst>
          </p:cNvPr>
          <p:cNvSpPr txBox="1">
            <a:spLocks/>
          </p:cNvSpPr>
          <p:nvPr/>
        </p:nvSpPr>
        <p:spPr>
          <a:xfrm>
            <a:off x="142846" y="1052736"/>
            <a:ext cx="8858312" cy="120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94429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ourier New"/>
              <a:buChar char="o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✔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Noto Sans Symbols"/>
              <a:buChar char="⮚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7168" indent="-257168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  <a:t>Ground Truth Point vs Classified Point</a:t>
            </a:r>
          </a:p>
          <a:p>
            <a:pPr marL="714368" lvl="1" indent="-257168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ko-KR" altLang="en-US" sz="1400" dirty="0">
                <a:solidFill>
                  <a:schemeClr val="bg2"/>
                </a:solidFill>
              </a:rPr>
              <a:t>두 </a:t>
            </a:r>
            <a:r>
              <a:rPr lang="en-US" altLang="ko-KR" sz="1400" dirty="0">
                <a:solidFill>
                  <a:schemeClr val="bg2"/>
                </a:solidFill>
              </a:rPr>
              <a:t>point</a:t>
            </a:r>
            <a:r>
              <a:rPr lang="ko-KR" altLang="en-US" sz="1400" dirty="0">
                <a:solidFill>
                  <a:schemeClr val="bg2"/>
                </a:solidFill>
              </a:rPr>
              <a:t>의 거리 차이로 잘 분류되었는지를 평가</a:t>
            </a:r>
            <a:endParaRPr lang="en-US" altLang="ko-KR" sz="1400" dirty="0">
              <a:solidFill>
                <a:schemeClr val="bg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BF0E81-EBFF-425E-7F1F-19BB08BFC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126" y="3188850"/>
            <a:ext cx="7325747" cy="21243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235FA9-2415-9979-55DD-AAF88D4E09A3}"/>
              </a:ext>
            </a:extLst>
          </p:cNvPr>
          <p:cNvSpPr txBox="1"/>
          <p:nvPr/>
        </p:nvSpPr>
        <p:spPr>
          <a:xfrm>
            <a:off x="3391226" y="5663622"/>
            <a:ext cx="2361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대부분의 포인트가</a:t>
            </a:r>
            <a:endParaRPr lang="en-US" altLang="ko-KR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0.15m </a:t>
            </a:r>
            <a:r>
              <a:rPr lang="ko-KR" alt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내의 오차를 가짐</a:t>
            </a:r>
            <a:r>
              <a:rPr lang="en-US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  <a:endParaRPr lang="ko-KR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C6FF2A-263F-87C7-12C0-B23273DB6141}"/>
              </a:ext>
            </a:extLst>
          </p:cNvPr>
          <p:cNvSpPr/>
          <p:nvPr/>
        </p:nvSpPr>
        <p:spPr>
          <a:xfrm>
            <a:off x="4433456" y="3805382"/>
            <a:ext cx="1487054" cy="13669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7875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29E35808-CF93-0743-78BB-2FECC502F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A02388B7-CADE-2190-93C2-D397AA42708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38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23CF7D0B-F692-57BF-7506-7CCEA61DCC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dirty="0"/>
              <a:t>Experiment 2: Glass Plane Evaluation</a:t>
            </a:r>
            <a:endParaRPr dirty="0"/>
          </a:p>
        </p:txBody>
      </p:sp>
      <p:sp>
        <p:nvSpPr>
          <p:cNvPr id="4" name="Google Shape;95;p2">
            <a:extLst>
              <a:ext uri="{FF2B5EF4-FFF2-40B4-BE49-F238E27FC236}">
                <a16:creationId xmlns:a16="http://schemas.microsoft.com/office/drawing/2014/main" id="{02BF6353-1809-0837-99CE-11B02557ECCF}"/>
              </a:ext>
            </a:extLst>
          </p:cNvPr>
          <p:cNvSpPr txBox="1">
            <a:spLocks/>
          </p:cNvSpPr>
          <p:nvPr/>
        </p:nvSpPr>
        <p:spPr>
          <a:xfrm>
            <a:off x="142846" y="1052736"/>
            <a:ext cx="8858312" cy="274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94429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ourier New"/>
              <a:buChar char="o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✔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Noto Sans Symbols"/>
              <a:buChar char="⮚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7168" indent="-257168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ko-KR" altLang="en-US" sz="1800" dirty="0">
                <a:solidFill>
                  <a:schemeClr val="bg2"/>
                </a:solidFill>
              </a:rPr>
              <a:t>거울 평면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의 경우에도 포인트 클라우드와 같은 방식으로 평가했으며</a:t>
            </a:r>
            <a:b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</a:b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결과가 우수하다고 논문에서는 말함</a:t>
            </a:r>
            <a:endParaRPr lang="en-US" altLang="ko-KR" sz="1800" dirty="0">
              <a:solidFill>
                <a:schemeClr val="tx2">
                  <a:lumMod val="25000"/>
                </a:schemeClr>
              </a:solidFill>
            </a:endParaRPr>
          </a:p>
          <a:p>
            <a:pPr marL="257168" indent="-257168">
              <a:lnSpc>
                <a:spcPct val="150000"/>
              </a:lnSpc>
              <a:spcBef>
                <a:spcPts val="0"/>
              </a:spcBef>
              <a:buSzPts val="2000"/>
            </a:pPr>
            <a:endParaRPr lang="en-US" altLang="ko-KR" sz="1800" dirty="0">
              <a:solidFill>
                <a:schemeClr val="tx2">
                  <a:lumMod val="25000"/>
                </a:schemeClr>
              </a:solidFill>
            </a:endParaRPr>
          </a:p>
          <a:p>
            <a:pPr marL="257168" indent="-257168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ko-KR" altLang="en-US" sz="1800" dirty="0">
                <a:solidFill>
                  <a:srgbClr val="FF0000"/>
                </a:solidFill>
              </a:rPr>
              <a:t>거울 평면을 감지하는 것에 있어서 장소마다 다른 </a:t>
            </a:r>
            <a:r>
              <a:rPr lang="en-US" altLang="ko-KR" sz="1800" dirty="0">
                <a:solidFill>
                  <a:srgbClr val="FF0000"/>
                </a:solidFill>
              </a:rPr>
              <a:t>Method </a:t>
            </a:r>
            <a:r>
              <a:rPr lang="ko-KR" altLang="en-US" sz="1800" dirty="0">
                <a:solidFill>
                  <a:srgbClr val="FF0000"/>
                </a:solidFill>
              </a:rPr>
              <a:t>사용</a:t>
            </a:r>
            <a:endParaRPr lang="en-US" altLang="ko-KR" sz="1800" dirty="0">
              <a:solidFill>
                <a:srgbClr val="FF0000"/>
              </a:solidFill>
            </a:endParaRPr>
          </a:p>
          <a:p>
            <a:pPr marL="714368" lvl="1" indent="-257168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altLang="ko-KR" sz="1600" dirty="0">
                <a:solidFill>
                  <a:schemeClr val="bg2"/>
                </a:solidFill>
              </a:rPr>
              <a:t>Classroom</a:t>
            </a:r>
            <a:r>
              <a:rPr lang="ko-KR" altLang="en-US" sz="1600" dirty="0">
                <a:solidFill>
                  <a:schemeClr val="bg2"/>
                </a:solidFill>
              </a:rPr>
              <a:t>에는 </a:t>
            </a:r>
            <a:r>
              <a:rPr lang="en-US" altLang="ko-KR" sz="1600" b="1" dirty="0">
                <a:solidFill>
                  <a:schemeClr val="bg2"/>
                </a:solidFill>
              </a:rPr>
              <a:t>Dual Return </a:t>
            </a:r>
            <a:r>
              <a:rPr lang="ko-KR" altLang="en-US" sz="1600" b="1" dirty="0">
                <a:solidFill>
                  <a:schemeClr val="bg2"/>
                </a:solidFill>
              </a:rPr>
              <a:t>방식 </a:t>
            </a:r>
            <a:r>
              <a:rPr lang="ko-KR" altLang="en-US" sz="1600" dirty="0">
                <a:solidFill>
                  <a:schemeClr val="bg2"/>
                </a:solidFill>
              </a:rPr>
              <a:t>사용</a:t>
            </a:r>
            <a:r>
              <a:rPr lang="en-US" altLang="ko-KR" sz="1600" dirty="0">
                <a:solidFill>
                  <a:schemeClr val="bg2"/>
                </a:solidFill>
              </a:rPr>
              <a:t>, </a:t>
            </a:r>
            <a:r>
              <a:rPr lang="ko-KR" altLang="en-US" sz="1600" dirty="0">
                <a:solidFill>
                  <a:schemeClr val="bg2"/>
                </a:solidFill>
              </a:rPr>
              <a:t>나머지에는 </a:t>
            </a:r>
            <a:r>
              <a:rPr lang="en-US" altLang="ko-KR" sz="1600" b="1" dirty="0">
                <a:solidFill>
                  <a:schemeClr val="bg2"/>
                </a:solidFill>
              </a:rPr>
              <a:t>Intensity Peak </a:t>
            </a:r>
            <a:r>
              <a:rPr lang="ko-KR" altLang="en-US" sz="1600" b="1" dirty="0">
                <a:solidFill>
                  <a:schemeClr val="bg2"/>
                </a:solidFill>
              </a:rPr>
              <a:t>방식 </a:t>
            </a:r>
            <a:r>
              <a:rPr lang="ko-KR" altLang="en-US" sz="1600" dirty="0">
                <a:solidFill>
                  <a:schemeClr val="bg2"/>
                </a:solidFill>
              </a:rPr>
              <a:t>사용</a:t>
            </a:r>
            <a:endParaRPr lang="en-US" altLang="ko-KR" sz="1600" dirty="0">
              <a:solidFill>
                <a:schemeClr val="bg2"/>
              </a:solidFill>
            </a:endParaRPr>
          </a:p>
          <a:p>
            <a:pPr marL="714368" lvl="1" indent="-257168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altLang="ko-KR" sz="1600" dirty="0">
                <a:solidFill>
                  <a:schemeClr val="bg2"/>
                </a:solidFill>
              </a:rPr>
              <a:t>Floor to ceiling glass</a:t>
            </a:r>
            <a:r>
              <a:rPr lang="ko-KR" altLang="en-US" sz="1600" dirty="0">
                <a:solidFill>
                  <a:schemeClr val="bg2"/>
                </a:solidFill>
              </a:rPr>
              <a:t>의 경우 계단이 있는 환경이므로 </a:t>
            </a:r>
            <a:r>
              <a:rPr lang="en-US" altLang="ko-KR" sz="1600" dirty="0">
                <a:solidFill>
                  <a:schemeClr val="bg2"/>
                </a:solidFill>
              </a:rPr>
              <a:t>Intensity Peak </a:t>
            </a:r>
            <a:r>
              <a:rPr lang="ko-KR" altLang="en-US" sz="1600" dirty="0">
                <a:solidFill>
                  <a:schemeClr val="bg2"/>
                </a:solidFill>
              </a:rPr>
              <a:t>방식이</a:t>
            </a:r>
            <a:br>
              <a:rPr lang="en-US" altLang="ko-KR" sz="1600" dirty="0">
                <a:solidFill>
                  <a:schemeClr val="bg2"/>
                </a:solidFill>
              </a:rPr>
            </a:br>
            <a:r>
              <a:rPr lang="ko-KR" altLang="en-US" sz="1600" b="1" dirty="0">
                <a:solidFill>
                  <a:schemeClr val="bg2"/>
                </a:solidFill>
              </a:rPr>
              <a:t>수직 환경에서 약함</a:t>
            </a:r>
            <a:r>
              <a:rPr lang="ko-KR" altLang="en-US" sz="1600" dirty="0">
                <a:solidFill>
                  <a:schemeClr val="bg2"/>
                </a:solidFill>
              </a:rPr>
              <a:t>을 입증</a:t>
            </a:r>
            <a:endParaRPr lang="en-US" altLang="ko-KR" sz="16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4BAA83-6501-CF46-F9D8-15FE53785A93}"/>
              </a:ext>
            </a:extLst>
          </p:cNvPr>
          <p:cNvSpPr txBox="1"/>
          <p:nvPr/>
        </p:nvSpPr>
        <p:spPr>
          <a:xfrm>
            <a:off x="1574702" y="5512876"/>
            <a:ext cx="2581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포인트 거리 </a:t>
            </a:r>
            <a:r>
              <a:rPr lang="en-US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RMS </a:t>
            </a:r>
            <a:r>
              <a:rPr lang="ko-KR" alt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오차와</a:t>
            </a:r>
            <a:br>
              <a:rPr lang="en-US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ko-KR" alt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평면의 각도 오차가 우수함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27A705-0E63-4145-E450-67BA2738A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80" y="3934620"/>
            <a:ext cx="5040000" cy="135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C0EB426-7A0D-56D8-CF4F-C05E264A5692}"/>
              </a:ext>
            </a:extLst>
          </p:cNvPr>
          <p:cNvSpPr/>
          <p:nvPr/>
        </p:nvSpPr>
        <p:spPr>
          <a:xfrm>
            <a:off x="2826327" y="5015345"/>
            <a:ext cx="2558953" cy="2285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B13B05D-046D-BE31-D253-97C0CC88E12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8860"/>
          <a:stretch>
            <a:fillRect/>
          </a:stretch>
        </p:blipFill>
        <p:spPr>
          <a:xfrm>
            <a:off x="5825594" y="3530596"/>
            <a:ext cx="1391356" cy="12052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663E54B-B21F-19F5-143D-1CDAFDE2A4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582"/>
          <a:stretch>
            <a:fillRect/>
          </a:stretch>
        </p:blipFill>
        <p:spPr>
          <a:xfrm>
            <a:off x="5825594" y="4888782"/>
            <a:ext cx="2967620" cy="120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348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5C746700-DC15-D611-6F9C-1C38DD0DF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B9F24256-2C63-9F81-E6C1-865C14065E8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39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A57F10B5-C130-E5BA-F15C-75D5D9B04A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dirty="0"/>
              <a:t>Experiment 2: Glass Plane Evaluation</a:t>
            </a:r>
            <a:endParaRPr dirty="0"/>
          </a:p>
        </p:txBody>
      </p:sp>
      <p:sp>
        <p:nvSpPr>
          <p:cNvPr id="4" name="Google Shape;95;p2">
            <a:extLst>
              <a:ext uri="{FF2B5EF4-FFF2-40B4-BE49-F238E27FC236}">
                <a16:creationId xmlns:a16="http://schemas.microsoft.com/office/drawing/2014/main" id="{C6AF6232-F1DB-D00B-DFB8-901F1FC33F38}"/>
              </a:ext>
            </a:extLst>
          </p:cNvPr>
          <p:cNvSpPr txBox="1">
            <a:spLocks/>
          </p:cNvSpPr>
          <p:nvPr/>
        </p:nvSpPr>
        <p:spPr>
          <a:xfrm>
            <a:off x="142846" y="1052736"/>
            <a:ext cx="8858312" cy="274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94429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ourier New"/>
              <a:buChar char="o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✔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Noto Sans Symbols"/>
              <a:buChar char="⮚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7168" indent="-257168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ko-KR" altLang="en-US" sz="1800" dirty="0">
                <a:solidFill>
                  <a:schemeClr val="bg2"/>
                </a:solidFill>
              </a:rPr>
              <a:t>거울 평면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의 경우에도 포인트 클라우드와 같은 방식으로 평가했으며</a:t>
            </a:r>
            <a:b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</a:b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결과가 우수하다고 논문에서는 말함</a:t>
            </a:r>
            <a:endParaRPr lang="en-US" altLang="ko-KR" sz="1800" dirty="0">
              <a:solidFill>
                <a:schemeClr val="tx2">
                  <a:lumMod val="25000"/>
                </a:schemeClr>
              </a:solidFill>
            </a:endParaRPr>
          </a:p>
          <a:p>
            <a:pPr marL="257168" indent="-257168">
              <a:lnSpc>
                <a:spcPct val="150000"/>
              </a:lnSpc>
              <a:spcBef>
                <a:spcPts val="0"/>
              </a:spcBef>
              <a:buSzPts val="2000"/>
            </a:pPr>
            <a:endParaRPr lang="en-US" altLang="ko-KR" sz="1800" dirty="0">
              <a:solidFill>
                <a:schemeClr val="tx2">
                  <a:lumMod val="25000"/>
                </a:schemeClr>
              </a:solidFill>
            </a:endParaRPr>
          </a:p>
          <a:p>
            <a:pPr marL="257168" indent="-257168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altLang="ko-KR" sz="1800" dirty="0">
                <a:solidFill>
                  <a:srgbClr val="FF0000"/>
                </a:solidFill>
              </a:rPr>
              <a:t>Classroom</a:t>
            </a:r>
            <a:r>
              <a:rPr lang="ko-KR" altLang="en-US" sz="1800" dirty="0">
                <a:solidFill>
                  <a:srgbClr val="FF0000"/>
                </a:solidFill>
              </a:rPr>
              <a:t>에는 </a:t>
            </a:r>
            <a:r>
              <a:rPr lang="en-US" altLang="ko-KR" sz="1800" dirty="0">
                <a:solidFill>
                  <a:srgbClr val="FF0000"/>
                </a:solidFill>
              </a:rPr>
              <a:t>Dual Return </a:t>
            </a:r>
            <a:r>
              <a:rPr lang="ko-KR" altLang="en-US" sz="1800" dirty="0">
                <a:solidFill>
                  <a:srgbClr val="FF0000"/>
                </a:solidFill>
              </a:rPr>
              <a:t>방식 사용</a:t>
            </a:r>
            <a:r>
              <a:rPr lang="en-US" altLang="ko-KR" sz="1800" dirty="0">
                <a:solidFill>
                  <a:srgbClr val="FF0000"/>
                </a:solidFill>
              </a:rPr>
              <a:t>, </a:t>
            </a:r>
            <a:r>
              <a:rPr lang="ko-KR" altLang="en-US" sz="1800" dirty="0">
                <a:solidFill>
                  <a:srgbClr val="FF0000"/>
                </a:solidFill>
              </a:rPr>
              <a:t>나머지 둘은 </a:t>
            </a:r>
            <a:r>
              <a:rPr lang="en-US" altLang="ko-KR" sz="1800" dirty="0">
                <a:solidFill>
                  <a:srgbClr val="FF0000"/>
                </a:solidFill>
              </a:rPr>
              <a:t>Intensity Peak </a:t>
            </a:r>
            <a:r>
              <a:rPr lang="ko-KR" altLang="en-US" sz="1800" dirty="0">
                <a:solidFill>
                  <a:srgbClr val="FF0000"/>
                </a:solidFill>
              </a:rPr>
              <a:t>방식 사용</a:t>
            </a:r>
            <a:endParaRPr lang="en-US" altLang="ko-KR" sz="1800" dirty="0">
              <a:solidFill>
                <a:srgbClr val="FF0000"/>
              </a:solidFill>
            </a:endParaRPr>
          </a:p>
          <a:p>
            <a:pPr marL="714368" lvl="1" indent="-257168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altLang="ko-KR" sz="1600" dirty="0">
                <a:solidFill>
                  <a:schemeClr val="bg2"/>
                </a:solidFill>
              </a:rPr>
              <a:t>Floor to ceiling glass</a:t>
            </a:r>
            <a:r>
              <a:rPr lang="ko-KR" altLang="en-US" sz="1600" dirty="0">
                <a:solidFill>
                  <a:schemeClr val="bg2"/>
                </a:solidFill>
              </a:rPr>
              <a:t>의 경우 계단이 있는 환경이므로 </a:t>
            </a:r>
            <a:r>
              <a:rPr lang="en-US" altLang="ko-KR" sz="1600" dirty="0">
                <a:solidFill>
                  <a:schemeClr val="bg2"/>
                </a:solidFill>
              </a:rPr>
              <a:t>Intensity Peak </a:t>
            </a:r>
            <a:r>
              <a:rPr lang="ko-KR" altLang="en-US" sz="1600" dirty="0">
                <a:solidFill>
                  <a:schemeClr val="bg2"/>
                </a:solidFill>
              </a:rPr>
              <a:t>방식이</a:t>
            </a:r>
            <a:br>
              <a:rPr lang="en-US" altLang="ko-KR" sz="1600" dirty="0">
                <a:solidFill>
                  <a:schemeClr val="bg2"/>
                </a:solidFill>
              </a:rPr>
            </a:br>
            <a:r>
              <a:rPr lang="ko-KR" altLang="en-US" sz="1600" b="1" dirty="0">
                <a:solidFill>
                  <a:schemeClr val="bg2"/>
                </a:solidFill>
              </a:rPr>
              <a:t>수직 환경에서 약함</a:t>
            </a:r>
            <a:r>
              <a:rPr lang="ko-KR" altLang="en-US" sz="1600" dirty="0">
                <a:solidFill>
                  <a:schemeClr val="bg2"/>
                </a:solidFill>
              </a:rPr>
              <a:t>을 입증</a:t>
            </a:r>
            <a:endParaRPr lang="en-US" altLang="ko-KR" sz="1600" dirty="0">
              <a:solidFill>
                <a:schemeClr val="bg2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D1401AD-0BD5-0F26-EC5D-DA8169C919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582" r="34483"/>
          <a:stretch>
            <a:fillRect/>
          </a:stretch>
        </p:blipFill>
        <p:spPr>
          <a:xfrm>
            <a:off x="616285" y="3640613"/>
            <a:ext cx="3420006" cy="288886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104B729-0416-D0FA-6AF1-630BC4ECEF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6867"/>
          <a:stretch>
            <a:fillRect/>
          </a:stretch>
        </p:blipFill>
        <p:spPr>
          <a:xfrm>
            <a:off x="4744557" y="3640613"/>
            <a:ext cx="3548334" cy="2888867"/>
          </a:xfrm>
          <a:prstGeom prst="rect">
            <a:avLst/>
          </a:prstGeom>
        </p:spPr>
      </p:pic>
      <p:sp>
        <p:nvSpPr>
          <p:cNvPr id="3" name="화살표: 위쪽/아래쪽 2">
            <a:extLst>
              <a:ext uri="{FF2B5EF4-FFF2-40B4-BE49-F238E27FC236}">
                <a16:creationId xmlns:a16="http://schemas.microsoft.com/office/drawing/2014/main" id="{1C20B2F6-8014-A589-0DC6-BD2B838589E5}"/>
              </a:ext>
            </a:extLst>
          </p:cNvPr>
          <p:cNvSpPr/>
          <p:nvPr/>
        </p:nvSpPr>
        <p:spPr>
          <a:xfrm>
            <a:off x="6006788" y="4036292"/>
            <a:ext cx="332509" cy="1209963"/>
          </a:xfrm>
          <a:prstGeom prst="up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988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EA81A8C0-C68A-699E-9199-6FBA325B3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>
            <a:extLst>
              <a:ext uri="{FF2B5EF4-FFF2-40B4-BE49-F238E27FC236}">
                <a16:creationId xmlns:a16="http://schemas.microsoft.com/office/drawing/2014/main" id="{5DD1033C-9FB5-2B02-1B5B-8EE505E6A84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37574" y="2708925"/>
            <a:ext cx="7776864" cy="1014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US" dirty="0"/>
              <a:t>Why Detecting Reflection is important?</a:t>
            </a:r>
            <a:endParaRPr dirty="0"/>
          </a:p>
        </p:txBody>
      </p:sp>
      <p:sp>
        <p:nvSpPr>
          <p:cNvPr id="104" name="Google Shape;104;p3">
            <a:extLst>
              <a:ext uri="{FF2B5EF4-FFF2-40B4-BE49-F238E27FC236}">
                <a16:creationId xmlns:a16="http://schemas.microsoft.com/office/drawing/2014/main" id="{3C347B97-19B4-2FF4-7CA4-CBE4D66505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7574" y="3795655"/>
            <a:ext cx="7776864" cy="129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dirty="0"/>
              <a:t>I: Introduction</a:t>
            </a:r>
            <a:endParaRPr dirty="0"/>
          </a:p>
        </p:txBody>
      </p:sp>
      <p:sp>
        <p:nvSpPr>
          <p:cNvPr id="105" name="Google Shape;105;p3">
            <a:extLst>
              <a:ext uri="{FF2B5EF4-FFF2-40B4-BE49-F238E27FC236}">
                <a16:creationId xmlns:a16="http://schemas.microsoft.com/office/drawing/2014/main" id="{C58B1BA8-D971-B653-5176-A73C5F24F34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737572" y="5091799"/>
            <a:ext cx="7776674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</a:pPr>
            <a:endParaRPr dirty="0"/>
          </a:p>
        </p:txBody>
      </p:sp>
      <p:sp>
        <p:nvSpPr>
          <p:cNvPr id="106" name="Google Shape;106;p3">
            <a:extLst>
              <a:ext uri="{FF2B5EF4-FFF2-40B4-BE49-F238E27FC236}">
                <a16:creationId xmlns:a16="http://schemas.microsoft.com/office/drawing/2014/main" id="{8E05C491-B729-02DF-B8A8-03DEEA40410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07095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FB874FE5-A276-CEA0-3B39-6B0095C89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69C77102-3815-2D31-098A-B7955F7682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40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3FE5070E-5F25-C8B9-AD91-12CEE05E5D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dirty="0"/>
              <a:t>Experiment 3: SLAM Experiment</a:t>
            </a:r>
            <a:endParaRPr dirty="0"/>
          </a:p>
        </p:txBody>
      </p:sp>
      <p:sp>
        <p:nvSpPr>
          <p:cNvPr id="4" name="Google Shape;95;p2">
            <a:extLst>
              <a:ext uri="{FF2B5EF4-FFF2-40B4-BE49-F238E27FC236}">
                <a16:creationId xmlns:a16="http://schemas.microsoft.com/office/drawing/2014/main" id="{763695D6-0F8A-C6A1-7684-BA204DE767A0}"/>
              </a:ext>
            </a:extLst>
          </p:cNvPr>
          <p:cNvSpPr txBox="1">
            <a:spLocks/>
          </p:cNvSpPr>
          <p:nvPr/>
        </p:nvSpPr>
        <p:spPr>
          <a:xfrm>
            <a:off x="142846" y="1052736"/>
            <a:ext cx="8858312" cy="120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94429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ourier New"/>
              <a:buChar char="o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✔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Noto Sans Symbols"/>
              <a:buChar char="⮚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7168" indent="-257168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  <a:t>SLAM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상에서 포인트 클라우드의 </a:t>
            </a:r>
            <a:r>
              <a:rPr lang="ko-KR" altLang="en-US" sz="1800" b="1" dirty="0">
                <a:solidFill>
                  <a:schemeClr val="tx2">
                    <a:lumMod val="25000"/>
                  </a:schemeClr>
                </a:solidFill>
              </a:rPr>
              <a:t>처리 이전과 이후의 개수를 비교</a:t>
            </a:r>
            <a:endParaRPr lang="en-US" altLang="ko-KR" sz="1800" b="1" dirty="0">
              <a:solidFill>
                <a:schemeClr val="tx2">
                  <a:lumMod val="2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6A3FB3-DD2F-B703-9D3F-A3A0470BB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91" y="1866393"/>
            <a:ext cx="5702536" cy="46630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454A9C-F0E8-0C5B-8F5D-2C6AC3BF1F48}"/>
              </a:ext>
            </a:extLst>
          </p:cNvPr>
          <p:cNvSpPr txBox="1"/>
          <p:nvPr/>
        </p:nvSpPr>
        <p:spPr>
          <a:xfrm>
            <a:off x="5975927" y="3240654"/>
            <a:ext cx="277992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Red: Reflected</a:t>
            </a:r>
            <a:r>
              <a:rPr lang="ko-KR" altLang="en-US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Point</a:t>
            </a:r>
          </a:p>
          <a:p>
            <a:r>
              <a:rPr lang="en-US" altLang="ko-KR" sz="20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Green: Glass Point</a:t>
            </a:r>
          </a:p>
          <a:p>
            <a:r>
              <a:rPr lang="en-US" altLang="ko-KR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Blue: Outside Obstacle</a:t>
            </a:r>
          </a:p>
          <a:p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Black: Inside Obstacle</a:t>
            </a:r>
          </a:p>
          <a:p>
            <a:r>
              <a:rPr lang="en-US" altLang="ko-KR" sz="2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Yellow: Middle Intensity</a:t>
            </a:r>
            <a:endParaRPr lang="ko-KR" altLang="en-US" sz="2000" b="1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331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EC441966-3851-737E-A92D-CF739313C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82AC1A6D-78A8-4134-80E4-4E33E89E624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41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CCDCECD1-83BA-208A-9CB0-DB9C13558B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dirty="0"/>
              <a:t>Experiment 3: SLAM Experiment</a:t>
            </a:r>
            <a:endParaRPr dirty="0"/>
          </a:p>
        </p:txBody>
      </p:sp>
      <p:sp>
        <p:nvSpPr>
          <p:cNvPr id="4" name="Google Shape;95;p2">
            <a:extLst>
              <a:ext uri="{FF2B5EF4-FFF2-40B4-BE49-F238E27FC236}">
                <a16:creationId xmlns:a16="http://schemas.microsoft.com/office/drawing/2014/main" id="{8B115D4B-15E0-70A9-090F-481D862CCF1C}"/>
              </a:ext>
            </a:extLst>
          </p:cNvPr>
          <p:cNvSpPr txBox="1">
            <a:spLocks/>
          </p:cNvSpPr>
          <p:nvPr/>
        </p:nvSpPr>
        <p:spPr>
          <a:xfrm>
            <a:off x="142846" y="1052736"/>
            <a:ext cx="8858312" cy="120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94429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ourier New"/>
              <a:buChar char="o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✔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Noto Sans Symbols"/>
              <a:buChar char="⮚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7168" indent="-257168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대부분의 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  <a:t>Reflection Point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를 줄이는 것에는 성공했으나 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  <a:t>2,799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개의 포인트가 남음</a:t>
            </a:r>
            <a:endParaRPr lang="en-US" altLang="ko-KR" sz="1800" dirty="0">
              <a:solidFill>
                <a:schemeClr val="tx2">
                  <a:lumMod val="25000"/>
                </a:schemeClr>
              </a:solidFill>
            </a:endParaRPr>
          </a:p>
          <a:p>
            <a:pPr marL="714368" lvl="1" indent="-257168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ko-KR" altLang="en-US" sz="1600" dirty="0">
                <a:solidFill>
                  <a:schemeClr val="bg2"/>
                </a:solidFill>
              </a:rPr>
              <a:t>이는 </a:t>
            </a:r>
            <a:r>
              <a:rPr lang="en-US" altLang="ko-KR" sz="1600" dirty="0">
                <a:solidFill>
                  <a:schemeClr val="bg2"/>
                </a:solidFill>
              </a:rPr>
              <a:t>Boundary</a:t>
            </a:r>
            <a:r>
              <a:rPr lang="ko-KR" altLang="en-US" sz="1600" dirty="0">
                <a:solidFill>
                  <a:schemeClr val="bg2"/>
                </a:solidFill>
              </a:rPr>
              <a:t>기반으로 유리를 감지하는 방법의 한계라고 논문에서 언급</a:t>
            </a:r>
            <a:endParaRPr lang="en-US" altLang="ko-KR" sz="1600" dirty="0">
              <a:solidFill>
                <a:schemeClr val="bg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A0BC6C-D1E3-4CA2-93B3-311B05062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569" y="2388942"/>
            <a:ext cx="6216862" cy="372494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60AB980-27FB-AF01-0927-340EC85A6EBB}"/>
              </a:ext>
            </a:extLst>
          </p:cNvPr>
          <p:cNvSpPr/>
          <p:nvPr/>
        </p:nvSpPr>
        <p:spPr>
          <a:xfrm>
            <a:off x="1560159" y="5041994"/>
            <a:ext cx="5020148" cy="2504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8964DF9-4383-5DB5-8BB5-4882332E5BB7}"/>
              </a:ext>
            </a:extLst>
          </p:cNvPr>
          <p:cNvSpPr/>
          <p:nvPr/>
        </p:nvSpPr>
        <p:spPr>
          <a:xfrm>
            <a:off x="1560160" y="2996139"/>
            <a:ext cx="5020148" cy="2504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으로 구부러짐 9">
            <a:extLst>
              <a:ext uri="{FF2B5EF4-FFF2-40B4-BE49-F238E27FC236}">
                <a16:creationId xmlns:a16="http://schemas.microsoft.com/office/drawing/2014/main" id="{E33681D2-097D-4FF0-4164-FC90060A4835}"/>
              </a:ext>
            </a:extLst>
          </p:cNvPr>
          <p:cNvSpPr/>
          <p:nvPr/>
        </p:nvSpPr>
        <p:spPr>
          <a:xfrm>
            <a:off x="1020223" y="3057060"/>
            <a:ext cx="443346" cy="2296345"/>
          </a:xfrm>
          <a:prstGeom prst="curv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0628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5B969E60-B485-3A6F-02CC-B3C079A0A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BAA6A8BF-B5BB-B744-F9CF-1BACB767E83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42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C3C99377-2838-76D3-F65C-65157EDDEC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dirty="0"/>
              <a:t>Experiment 4: Mapping with Reflection</a:t>
            </a:r>
            <a:endParaRPr dirty="0"/>
          </a:p>
        </p:txBody>
      </p:sp>
      <p:sp>
        <p:nvSpPr>
          <p:cNvPr id="4" name="Google Shape;95;p2">
            <a:extLst>
              <a:ext uri="{FF2B5EF4-FFF2-40B4-BE49-F238E27FC236}">
                <a16:creationId xmlns:a16="http://schemas.microsoft.com/office/drawing/2014/main" id="{33F10865-23EB-F777-77EA-D94A31DDFCEA}"/>
              </a:ext>
            </a:extLst>
          </p:cNvPr>
          <p:cNvSpPr txBox="1">
            <a:spLocks/>
          </p:cNvSpPr>
          <p:nvPr/>
        </p:nvSpPr>
        <p:spPr>
          <a:xfrm>
            <a:off x="142846" y="1052736"/>
            <a:ext cx="8858312" cy="120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94429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ourier New"/>
              <a:buChar char="o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✔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Noto Sans Symbols"/>
              <a:buChar char="⮚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7168" indent="-257168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  <a:t>LiDAR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로 스캔이 불가능한 물체의 뒷면까지 반사를 기반으로 정확하게 </a:t>
            </a:r>
            <a:br>
              <a:rPr lang="en-US" altLang="ko-KR" sz="1800" dirty="0">
                <a:solidFill>
                  <a:schemeClr val="tx2">
                    <a:lumMod val="25000"/>
                  </a:schemeClr>
                </a:solidFill>
              </a:rPr>
            </a:b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</a:rPr>
              <a:t>포인트 복원에 성공</a:t>
            </a:r>
            <a:endParaRPr lang="en-US" altLang="ko-KR" sz="1800" dirty="0">
              <a:solidFill>
                <a:schemeClr val="tx2">
                  <a:lumMod val="25000"/>
                </a:schemeClr>
              </a:solidFill>
            </a:endParaRPr>
          </a:p>
          <a:p>
            <a:pPr marL="714368" lvl="1" indent="-257168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ko-KR" altLang="en-US" sz="1600" dirty="0">
                <a:solidFill>
                  <a:schemeClr val="bg2"/>
                </a:solidFill>
              </a:rPr>
              <a:t>단</a:t>
            </a:r>
            <a:r>
              <a:rPr lang="en-US" altLang="ko-KR" sz="1600" dirty="0">
                <a:solidFill>
                  <a:schemeClr val="bg2"/>
                </a:solidFill>
              </a:rPr>
              <a:t>, </a:t>
            </a:r>
            <a:r>
              <a:rPr lang="ko-KR" altLang="en-US" sz="1600" dirty="0">
                <a:solidFill>
                  <a:schemeClr val="bg2"/>
                </a:solidFill>
              </a:rPr>
              <a:t>역시 유리의 경계를 기반으로 하는 방법으로 </a:t>
            </a:r>
            <a:r>
              <a:rPr lang="ko-KR" altLang="en-US" sz="1600" b="1" dirty="0">
                <a:solidFill>
                  <a:schemeClr val="bg2"/>
                </a:solidFill>
              </a:rPr>
              <a:t>약간의 오차가 존재</a:t>
            </a:r>
            <a:endParaRPr lang="en-US" altLang="ko-KR" sz="1600" b="1" dirty="0">
              <a:solidFill>
                <a:schemeClr val="bg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2978A0-78FF-04E1-EE03-BF89234A91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2874"/>
          <a:stretch>
            <a:fillRect/>
          </a:stretch>
        </p:blipFill>
        <p:spPr>
          <a:xfrm>
            <a:off x="1655864" y="2388942"/>
            <a:ext cx="5832271" cy="3841054"/>
          </a:xfrm>
          <a:prstGeom prst="rect">
            <a:avLst/>
          </a:prstGeom>
        </p:spPr>
      </p:pic>
      <p:pic>
        <p:nvPicPr>
          <p:cNvPr id="6" name="Picture 2" descr="OS1-32 – NewSemi Technology">
            <a:extLst>
              <a:ext uri="{FF2B5EF4-FFF2-40B4-BE49-F238E27FC236}">
                <a16:creationId xmlns:a16="http://schemas.microsoft.com/office/drawing/2014/main" id="{F08299F4-25C5-DC90-2E61-69C790C0A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6" t="9244" r="19818" b="7603"/>
          <a:stretch>
            <a:fillRect/>
          </a:stretch>
        </p:blipFill>
        <p:spPr bwMode="auto">
          <a:xfrm flipH="1">
            <a:off x="3115985" y="5975011"/>
            <a:ext cx="849647" cy="93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59CCBCA-038F-6E06-AE76-5A262F8122D6}"/>
              </a:ext>
            </a:extLst>
          </p:cNvPr>
          <p:cNvCxnSpPr>
            <a:cxnSpLocks/>
          </p:cNvCxnSpPr>
          <p:nvPr/>
        </p:nvCxnSpPr>
        <p:spPr>
          <a:xfrm flipV="1">
            <a:off x="3951451" y="5168851"/>
            <a:ext cx="828853" cy="9045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CE32833-2F07-A846-717D-B7E8A00ACD85}"/>
              </a:ext>
            </a:extLst>
          </p:cNvPr>
          <p:cNvCxnSpPr>
            <a:cxnSpLocks/>
          </p:cNvCxnSpPr>
          <p:nvPr/>
        </p:nvCxnSpPr>
        <p:spPr>
          <a:xfrm flipV="1">
            <a:off x="3951451" y="5498476"/>
            <a:ext cx="1059461" cy="6532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533C182-7223-916B-C995-07662DF77F82}"/>
              </a:ext>
            </a:extLst>
          </p:cNvPr>
          <p:cNvCxnSpPr>
            <a:cxnSpLocks/>
          </p:cNvCxnSpPr>
          <p:nvPr/>
        </p:nvCxnSpPr>
        <p:spPr>
          <a:xfrm flipV="1">
            <a:off x="3865919" y="5090539"/>
            <a:ext cx="615262" cy="9814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72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54AD03C8-C1C4-76A5-7F79-46F1D8F73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772DCB8E-5385-D42F-72C5-076E918216C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43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E6ACABF0-6E0E-FB84-2BFB-B187B4105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dirty="0"/>
              <a:t>Conclusions</a:t>
            </a:r>
            <a:endParaRPr dirty="0"/>
          </a:p>
        </p:txBody>
      </p:sp>
      <p:sp>
        <p:nvSpPr>
          <p:cNvPr id="2" name="Google Shape;95;p2">
            <a:extLst>
              <a:ext uri="{FF2B5EF4-FFF2-40B4-BE49-F238E27FC236}">
                <a16:creationId xmlns:a16="http://schemas.microsoft.com/office/drawing/2014/main" id="{92126749-9331-725D-81F3-EBF841D4A8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846" y="1052736"/>
            <a:ext cx="8858312" cy="547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7688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"/>
          <p:cNvSpPr txBox="1">
            <a:spLocks noGrp="1"/>
          </p:cNvSpPr>
          <p:nvPr>
            <p:ph type="subTitle" idx="1"/>
          </p:nvPr>
        </p:nvSpPr>
        <p:spPr>
          <a:xfrm>
            <a:off x="737574" y="2708925"/>
            <a:ext cx="7776864" cy="1014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endParaRPr/>
          </a:p>
        </p:txBody>
      </p:sp>
      <p:sp>
        <p:nvSpPr>
          <p:cNvPr id="134" name="Google Shape;134;p7"/>
          <p:cNvSpPr txBox="1">
            <a:spLocks noGrp="1"/>
          </p:cNvSpPr>
          <p:nvPr>
            <p:ph type="title"/>
          </p:nvPr>
        </p:nvSpPr>
        <p:spPr>
          <a:xfrm>
            <a:off x="737574" y="3795655"/>
            <a:ext cx="7776864" cy="129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ko-KR"/>
              <a:t>Thank you!</a:t>
            </a:r>
            <a:endParaRPr/>
          </a:p>
        </p:txBody>
      </p:sp>
      <p:sp>
        <p:nvSpPr>
          <p:cNvPr id="135" name="Google Shape;135;p7"/>
          <p:cNvSpPr txBox="1">
            <a:spLocks noGrp="1"/>
          </p:cNvSpPr>
          <p:nvPr>
            <p:ph type="body" idx="2"/>
          </p:nvPr>
        </p:nvSpPr>
        <p:spPr>
          <a:xfrm>
            <a:off x="737572" y="5091799"/>
            <a:ext cx="7776674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None/>
            </a:pPr>
            <a:r>
              <a:rPr lang="ko-KR" b="1">
                <a:solidFill>
                  <a:srgbClr val="C00000"/>
                </a:solidFill>
              </a:rPr>
              <a:t>Questions?</a:t>
            </a:r>
            <a:endParaRPr/>
          </a:p>
        </p:txBody>
      </p:sp>
      <p:grpSp>
        <p:nvGrpSpPr>
          <p:cNvPr id="136" name="Google Shape;136;p7"/>
          <p:cNvGrpSpPr/>
          <p:nvPr/>
        </p:nvGrpSpPr>
        <p:grpSpPr>
          <a:xfrm>
            <a:off x="2195736" y="324774"/>
            <a:ext cx="2016224" cy="353425"/>
            <a:chOff x="-1895297" y="3413718"/>
            <a:chExt cx="5437086" cy="830386"/>
          </a:xfrm>
        </p:grpSpPr>
        <p:pic>
          <p:nvPicPr>
            <p:cNvPr id="137" name="Google Shape;137;p7"/>
            <p:cNvPicPr preferRelativeResize="0"/>
            <p:nvPr/>
          </p:nvPicPr>
          <p:blipFill rotWithShape="1">
            <a:blip r:embed="rId3">
              <a:alphaModFix/>
            </a:blip>
            <a:srcRect l="43966" r="43966" b="36839"/>
            <a:stretch/>
          </p:blipFill>
          <p:spPr>
            <a:xfrm>
              <a:off x="-1895297" y="3413718"/>
              <a:ext cx="515384" cy="8303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7"/>
            <p:cNvPicPr preferRelativeResize="0"/>
            <p:nvPr/>
          </p:nvPicPr>
          <p:blipFill rotWithShape="1">
            <a:blip r:embed="rId4">
              <a:alphaModFix/>
            </a:blip>
            <a:srcRect t="68200"/>
            <a:stretch/>
          </p:blipFill>
          <p:spPr>
            <a:xfrm>
              <a:off x="-1280157" y="3592898"/>
              <a:ext cx="4821946" cy="472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9" name="Google Shape;139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3519" y="278648"/>
            <a:ext cx="1616973" cy="42232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7"/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BAB66952-5FFD-4F63-5021-8857DD78B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D4439330-3519-398C-4564-61E5BEA3EB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5355C7AF-F6D0-EB4B-3266-7E2FC98C1C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2" name="Google Shape;95;p2">
            <a:extLst>
              <a:ext uri="{FF2B5EF4-FFF2-40B4-BE49-F238E27FC236}">
                <a16:creationId xmlns:a16="http://schemas.microsoft.com/office/drawing/2014/main" id="{33E95DE0-4B9E-56AF-B22A-DE46943E3F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846" y="1052736"/>
            <a:ext cx="8858312" cy="547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en-US" sz="1600" dirty="0"/>
              <a:t>SLAM(Simultaneous Localization And Mapping)</a:t>
            </a:r>
            <a:r>
              <a:rPr lang="ko-KR" altLang="en-US" sz="1600" dirty="0"/>
              <a:t>은</a:t>
            </a:r>
            <a:r>
              <a:rPr lang="en-US" sz="1600" dirty="0"/>
              <a:t> </a:t>
            </a:r>
            <a:r>
              <a:rPr lang="ko-KR" altLang="en-US" sz="1600" dirty="0"/>
              <a:t>로봇 산업 및 연구에서 </a:t>
            </a:r>
            <a:br>
              <a:rPr lang="en-US" altLang="ko-KR" sz="1600" dirty="0"/>
            </a:br>
            <a:r>
              <a:rPr lang="ko-KR" altLang="en-US" sz="1600" dirty="0"/>
              <a:t>자주 사용되는 프레임워크</a:t>
            </a:r>
            <a:endParaRPr lang="en-US" altLang="ko-KR" sz="1600" dirty="0"/>
          </a:p>
          <a:p>
            <a:pPr marL="714368" lvl="1" indent="-257168">
              <a:lnSpc>
                <a:spcPct val="150000"/>
              </a:lnSpc>
              <a:spcBef>
                <a:spcPts val="0"/>
              </a:spcBef>
              <a:buClr>
                <a:srgbClr val="494429"/>
              </a:buClr>
              <a:buSzPts val="2000"/>
              <a:buChar char="▪"/>
            </a:pPr>
            <a:r>
              <a:rPr lang="en-US" altLang="ko-KR" sz="1400" dirty="0"/>
              <a:t>SLAM: </a:t>
            </a:r>
            <a:r>
              <a:rPr lang="ko-KR" altLang="en-US" sz="1400" dirty="0"/>
              <a:t>센서 데이터를 바탕으로 위치 추정 및 지도 작성을 수행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None/>
            </a:pPr>
            <a:endParaRPr lang="en-US" altLang="ko-KR" sz="1600" dirty="0"/>
          </a:p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en-US" altLang="ko-KR" sz="1600" dirty="0">
                <a:solidFill>
                  <a:schemeClr val="bg2"/>
                </a:solidFill>
              </a:rPr>
              <a:t>3D LiDAR</a:t>
            </a:r>
            <a:r>
              <a:rPr lang="ko-KR" altLang="en-US" sz="1600" dirty="0"/>
              <a:t>의 경우 높은 정확도</a:t>
            </a:r>
            <a:r>
              <a:rPr lang="en-US" altLang="ko-KR" sz="1600" dirty="0"/>
              <a:t>, </a:t>
            </a:r>
            <a:r>
              <a:rPr lang="ko-KR" altLang="en-US" sz="1600" dirty="0"/>
              <a:t>장거리 탐지</a:t>
            </a:r>
            <a:r>
              <a:rPr lang="en-US" altLang="ko-KR" sz="1600" dirty="0"/>
              <a:t>, </a:t>
            </a:r>
            <a:r>
              <a:rPr lang="ko-KR" altLang="en-US" sz="1600" dirty="0"/>
              <a:t>안정성을 이유로 센서로서 자주 채택</a:t>
            </a:r>
            <a:endParaRPr lang="en-US" altLang="ko-KR" sz="1600" dirty="0"/>
          </a:p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endParaRPr lang="en-US" altLang="ko-KR" sz="1600" dirty="0"/>
          </a:p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ko-KR" altLang="en-US" sz="1600" dirty="0"/>
              <a:t>그러나 이러한 </a:t>
            </a:r>
            <a:r>
              <a:rPr lang="en-US" altLang="ko-KR" sz="1600" dirty="0"/>
              <a:t>LiDAR </a:t>
            </a:r>
            <a:r>
              <a:rPr lang="ko-KR" altLang="en-US" sz="1600" dirty="0"/>
              <a:t>센서의 단점은 </a:t>
            </a:r>
            <a:r>
              <a:rPr lang="ko-KR" altLang="en-US" sz="1600" dirty="0">
                <a:solidFill>
                  <a:srgbClr val="FF0000"/>
                </a:solidFill>
              </a:rPr>
              <a:t>유리나 거울과 같은 반사가 강한 물체에 취약함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Clr>
                <a:srgbClr val="494429"/>
              </a:buClr>
              <a:buSzPts val="2000"/>
              <a:buNone/>
            </a:pPr>
            <a:endParaRPr lang="en-US" dirty="0"/>
          </a:p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endParaRPr lang="en-US" dirty="0"/>
          </a:p>
        </p:txBody>
      </p:sp>
      <p:pic>
        <p:nvPicPr>
          <p:cNvPr id="3" name="Picture 2" descr="OS1-32 – NewSemi Technology">
            <a:extLst>
              <a:ext uri="{FF2B5EF4-FFF2-40B4-BE49-F238E27FC236}">
                <a16:creationId xmlns:a16="http://schemas.microsoft.com/office/drawing/2014/main" id="{5DAB60A8-F623-D215-48DF-9B291A4C34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6" t="9244" r="19818" b="7603"/>
          <a:stretch>
            <a:fillRect/>
          </a:stretch>
        </p:blipFill>
        <p:spPr bwMode="auto">
          <a:xfrm flipH="1">
            <a:off x="2002448" y="4833466"/>
            <a:ext cx="131149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거울 - 무료 가구 및 가정개 아이콘">
            <a:extLst>
              <a:ext uri="{FF2B5EF4-FFF2-40B4-BE49-F238E27FC236}">
                <a16:creationId xmlns:a16="http://schemas.microsoft.com/office/drawing/2014/main" id="{BB1DCB8E-07C9-338E-66C4-3F1FF42D1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585" y="4126139"/>
            <a:ext cx="1414654" cy="141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유리 - 무료 여러 가지 잡다한개 아이콘">
            <a:extLst>
              <a:ext uri="{FF2B5EF4-FFF2-40B4-BE49-F238E27FC236}">
                <a16:creationId xmlns:a16="http://schemas.microsoft.com/office/drawing/2014/main" id="{433EA334-E29E-2CF8-E45C-8DCD3A75C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239" y="5114823"/>
            <a:ext cx="1414654" cy="141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F493D2-EB8F-6644-7FF4-8A8148FDB2BB}"/>
              </a:ext>
            </a:extLst>
          </p:cNvPr>
          <p:cNvSpPr txBox="1"/>
          <p:nvPr/>
        </p:nvSpPr>
        <p:spPr>
          <a:xfrm>
            <a:off x="1336666" y="4577458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OMG!</a:t>
            </a:r>
            <a:endParaRPr lang="ko-KR" alt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049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A044268F-6873-AFC3-B9A5-47B125AD2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2E3CFA0D-08AD-7C95-935E-A12834152F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BFAEC9E0-B5E6-939F-E93F-1797DBF6C9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dirty="0"/>
              <a:t>Introduction: Reflective Material Mirror</a:t>
            </a:r>
            <a:endParaRPr dirty="0"/>
          </a:p>
        </p:txBody>
      </p:sp>
      <p:sp>
        <p:nvSpPr>
          <p:cNvPr id="5" name="Google Shape;95;p2">
            <a:extLst>
              <a:ext uri="{FF2B5EF4-FFF2-40B4-BE49-F238E27FC236}">
                <a16:creationId xmlns:a16="http://schemas.microsoft.com/office/drawing/2014/main" id="{84FBAB82-C82D-52AD-9355-FB78EBF95E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846" y="1052736"/>
            <a:ext cx="8858312" cy="94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ko-KR" altLang="en-US" sz="1800" dirty="0">
                <a:solidFill>
                  <a:schemeClr val="bg2"/>
                </a:solidFill>
              </a:rPr>
              <a:t>거울</a:t>
            </a:r>
            <a:r>
              <a:rPr lang="ko-KR" altLang="en-US" sz="1800" dirty="0"/>
              <a:t>은 레이저 펄스를 </a:t>
            </a:r>
            <a:r>
              <a:rPr lang="ko-KR" altLang="en-US" sz="1800" dirty="0">
                <a:solidFill>
                  <a:srgbClr val="FF0000"/>
                </a:solidFill>
              </a:rPr>
              <a:t>반사</a:t>
            </a:r>
            <a:r>
              <a:rPr lang="ko-KR" altLang="en-US" sz="1800" dirty="0"/>
              <a:t>시키는 특성을 가짐</a:t>
            </a:r>
            <a:endParaRPr lang="en-US" dirty="0"/>
          </a:p>
        </p:txBody>
      </p:sp>
      <p:pic>
        <p:nvPicPr>
          <p:cNvPr id="1026" name="Picture 2" descr="거울 - 무료 가구 및 가정개 아이콘">
            <a:extLst>
              <a:ext uri="{FF2B5EF4-FFF2-40B4-BE49-F238E27FC236}">
                <a16:creationId xmlns:a16="http://schemas.microsoft.com/office/drawing/2014/main" id="{96A7E112-269A-696A-644E-28AE0DEFC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473" y="2366164"/>
            <a:ext cx="2219683" cy="2219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OS1-32 – NewSemi Technology">
            <a:extLst>
              <a:ext uri="{FF2B5EF4-FFF2-40B4-BE49-F238E27FC236}">
                <a16:creationId xmlns:a16="http://schemas.microsoft.com/office/drawing/2014/main" id="{3F0A6ADB-8E92-F542-C25C-C71308E9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6" t="9244" r="19818" b="7603"/>
          <a:stretch>
            <a:fillRect/>
          </a:stretch>
        </p:blipFill>
        <p:spPr bwMode="auto">
          <a:xfrm flipH="1">
            <a:off x="376850" y="2594829"/>
            <a:ext cx="131149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클립아트, 만화 영화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BCBD115-F031-B8A5-8171-0CEF82DF3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9198" y="4718515"/>
            <a:ext cx="1359942" cy="1548786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F6132D0-30A2-C7AB-B33C-A42F11C2F9BB}"/>
              </a:ext>
            </a:extLst>
          </p:cNvPr>
          <p:cNvCxnSpPr>
            <a:cxnSpLocks/>
            <a:stCxn id="6" idx="1"/>
          </p:cNvCxnSpPr>
          <p:nvPr/>
        </p:nvCxnSpPr>
        <p:spPr>
          <a:xfrm>
            <a:off x="1688347" y="3314829"/>
            <a:ext cx="29967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396419A-4ECB-C286-612D-49701203CDCD}"/>
              </a:ext>
            </a:extLst>
          </p:cNvPr>
          <p:cNvCxnSpPr>
            <a:cxnSpLocks/>
          </p:cNvCxnSpPr>
          <p:nvPr/>
        </p:nvCxnSpPr>
        <p:spPr>
          <a:xfrm flipH="1">
            <a:off x="3842232" y="3314829"/>
            <a:ext cx="842890" cy="14036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 descr="클립아트, 만화 영화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B4025A6-7324-2AA5-C1EE-7604280450C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7028482" y="2540436"/>
            <a:ext cx="1359942" cy="1548786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6B8B708-CDE2-FA17-B9E2-1FECD3266122}"/>
              </a:ext>
            </a:extLst>
          </p:cNvPr>
          <p:cNvCxnSpPr>
            <a:endCxn id="22" idx="1"/>
          </p:cNvCxnSpPr>
          <p:nvPr/>
        </p:nvCxnSpPr>
        <p:spPr>
          <a:xfrm>
            <a:off x="4685122" y="3314829"/>
            <a:ext cx="2343360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E899F8D-24D0-AFFC-A873-EDBCA6437E82}"/>
              </a:ext>
            </a:extLst>
          </p:cNvPr>
          <p:cNvSpPr txBox="1"/>
          <p:nvPr/>
        </p:nvSpPr>
        <p:spPr>
          <a:xfrm>
            <a:off x="4452593" y="4603711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Mirror</a:t>
            </a:r>
            <a:endParaRPr lang="ko-KR" alt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7B90BD-E50C-3100-5526-32B485A007BC}"/>
              </a:ext>
            </a:extLst>
          </p:cNvPr>
          <p:cNvSpPr txBox="1"/>
          <p:nvPr/>
        </p:nvSpPr>
        <p:spPr>
          <a:xfrm>
            <a:off x="703822" y="4034829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Lidar</a:t>
            </a:r>
            <a:endParaRPr lang="ko-KR" alt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23C010-B43F-FBEC-FBA9-D7558F5914C1}"/>
              </a:ext>
            </a:extLst>
          </p:cNvPr>
          <p:cNvSpPr txBox="1"/>
          <p:nvPr/>
        </p:nvSpPr>
        <p:spPr>
          <a:xfrm>
            <a:off x="2833448" y="6267301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ko-KR" alt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0CD76D-10FA-2BCB-5BA1-5D9865491BA6}"/>
              </a:ext>
            </a:extLst>
          </p:cNvPr>
          <p:cNvSpPr/>
          <p:nvPr/>
        </p:nvSpPr>
        <p:spPr>
          <a:xfrm>
            <a:off x="6331847" y="4585339"/>
            <a:ext cx="2669309" cy="144802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Lidar</a:t>
            </a:r>
            <a:r>
              <a:rPr lang="ko-KR" altLang="en-US" b="1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가 반사를 구분하지 못하고</a:t>
            </a:r>
            <a:endParaRPr lang="en-US" altLang="ko-KR" b="1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ko-KR" altLang="en-US" b="1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레이저 도달 시간을 기반으로 </a:t>
            </a:r>
            <a:r>
              <a:rPr lang="ko-KR" alt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거울 너머에</a:t>
            </a:r>
            <a:r>
              <a:rPr lang="en-US" altLang="ko-KR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물체의 </a:t>
            </a:r>
            <a:br>
              <a:rPr lang="en-US" altLang="ko-KR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ko-KR" alt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포인트 클라우드 생성</a:t>
            </a:r>
          </a:p>
        </p:txBody>
      </p:sp>
    </p:spTree>
    <p:extLst>
      <p:ext uri="{BB962C8B-B14F-4D97-AF65-F5344CB8AC3E}">
        <p14:creationId xmlns:p14="http://schemas.microsoft.com/office/powerpoint/2010/main" val="120733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0B9D2912-58B0-5980-9982-981F81A55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64B3CC75-D033-9AF8-583A-CBDC50D873F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C9039637-7F63-319E-2517-FF01C4521B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dirty="0"/>
              <a:t>Introduction: Reflective Material Glass</a:t>
            </a:r>
            <a:endParaRPr dirty="0"/>
          </a:p>
        </p:txBody>
      </p:sp>
      <p:sp>
        <p:nvSpPr>
          <p:cNvPr id="5" name="Google Shape;95;p2">
            <a:extLst>
              <a:ext uri="{FF2B5EF4-FFF2-40B4-BE49-F238E27FC236}">
                <a16:creationId xmlns:a16="http://schemas.microsoft.com/office/drawing/2014/main" id="{C1910AE1-9E7C-9157-03FD-06EA5DD65F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846" y="1052736"/>
            <a:ext cx="8858312" cy="94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ko-KR" altLang="en-US" sz="1800" dirty="0">
                <a:solidFill>
                  <a:schemeClr val="bg2"/>
                </a:solidFill>
              </a:rPr>
              <a:t>유리</a:t>
            </a:r>
            <a:r>
              <a:rPr lang="ko-KR" altLang="en-US" sz="1800" dirty="0"/>
              <a:t>는 레이저 펄스를 </a:t>
            </a:r>
            <a:r>
              <a:rPr lang="ko-KR" altLang="en-US" sz="1800" dirty="0">
                <a:solidFill>
                  <a:srgbClr val="FF0000"/>
                </a:solidFill>
              </a:rPr>
              <a:t>반사 및 투과</a:t>
            </a:r>
            <a:r>
              <a:rPr lang="ko-KR" altLang="en-US" sz="1800" dirty="0"/>
              <a:t>시키는 특성을 가짐</a:t>
            </a:r>
            <a:endParaRPr lang="en-US" dirty="0"/>
          </a:p>
        </p:txBody>
      </p:sp>
      <p:pic>
        <p:nvPicPr>
          <p:cNvPr id="1030" name="Picture 6" descr="유리 - 무료 여러 가지 잡다한개 아이콘">
            <a:extLst>
              <a:ext uri="{FF2B5EF4-FFF2-40B4-BE49-F238E27FC236}">
                <a16:creationId xmlns:a16="http://schemas.microsoft.com/office/drawing/2014/main" id="{9DB09FB7-14F4-DA87-5086-00F38C7AB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826" y="2706217"/>
            <a:ext cx="1818348" cy="181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OS1-32 – NewSemi Technology">
            <a:extLst>
              <a:ext uri="{FF2B5EF4-FFF2-40B4-BE49-F238E27FC236}">
                <a16:creationId xmlns:a16="http://schemas.microsoft.com/office/drawing/2014/main" id="{54F4E7C3-5737-A35D-ACDE-DF7A6BC12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6" t="9244" r="19818" b="7603"/>
          <a:stretch>
            <a:fillRect/>
          </a:stretch>
        </p:blipFill>
        <p:spPr bwMode="auto">
          <a:xfrm flipH="1">
            <a:off x="580050" y="2895391"/>
            <a:ext cx="131149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3E95F94E-F91D-94CB-5986-93586B21C0C9}"/>
              </a:ext>
            </a:extLst>
          </p:cNvPr>
          <p:cNvCxnSpPr>
            <a:cxnSpLocks/>
          </p:cNvCxnSpPr>
          <p:nvPr/>
        </p:nvCxnSpPr>
        <p:spPr>
          <a:xfrm>
            <a:off x="1891547" y="3628865"/>
            <a:ext cx="261579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클립아트, 만화 영화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70C5DB0-1448-977E-7825-1CC657DEA5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4008" y="2840998"/>
            <a:ext cx="1359942" cy="1548786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D36780F-C57C-4372-EBE7-477C413FD1B1}"/>
              </a:ext>
            </a:extLst>
          </p:cNvPr>
          <p:cNvCxnSpPr>
            <a:cxnSpLocks/>
          </p:cNvCxnSpPr>
          <p:nvPr/>
        </p:nvCxnSpPr>
        <p:spPr>
          <a:xfrm>
            <a:off x="4572000" y="3628865"/>
            <a:ext cx="2615798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D9B44A-4892-8156-0B8A-427030E9DC2D}"/>
              </a:ext>
            </a:extLst>
          </p:cNvPr>
          <p:cNvSpPr txBox="1"/>
          <p:nvPr/>
        </p:nvSpPr>
        <p:spPr>
          <a:xfrm>
            <a:off x="4229598" y="4389784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latin typeface="Calibri" panose="020F0502020204030204" pitchFamily="34" charset="0"/>
                <a:cs typeface="Calibri" panose="020F0502020204030204" pitchFamily="34" charset="0"/>
              </a:rPr>
              <a:t>Glass</a:t>
            </a:r>
            <a:endParaRPr lang="ko-KR" alt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D4F899-A5D7-6BAB-B458-5221B064ABE7}"/>
              </a:ext>
            </a:extLst>
          </p:cNvPr>
          <p:cNvSpPr txBox="1"/>
          <p:nvPr/>
        </p:nvSpPr>
        <p:spPr>
          <a:xfrm>
            <a:off x="893396" y="4389784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latin typeface="Calibri" panose="020F0502020204030204" pitchFamily="34" charset="0"/>
                <a:cs typeface="Calibri" panose="020F0502020204030204" pitchFamily="34" charset="0"/>
              </a:rPr>
              <a:t>Lidar</a:t>
            </a:r>
            <a:endParaRPr lang="ko-KR" alt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F5942B-9D69-E087-CBF0-09D8F711153F}"/>
              </a:ext>
            </a:extLst>
          </p:cNvPr>
          <p:cNvSpPr txBox="1"/>
          <p:nvPr/>
        </p:nvSpPr>
        <p:spPr>
          <a:xfrm>
            <a:off x="7476655" y="438978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ko-KR" alt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61991A2-DD7E-0BCD-8F96-051449615EE2}"/>
              </a:ext>
            </a:extLst>
          </p:cNvPr>
          <p:cNvSpPr/>
          <p:nvPr/>
        </p:nvSpPr>
        <p:spPr>
          <a:xfrm>
            <a:off x="1560289" y="5096309"/>
            <a:ext cx="2669309" cy="144802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Lidar</a:t>
            </a:r>
            <a:r>
              <a:rPr lang="ko-KR" altLang="en-US" b="1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의 레이저가 </a:t>
            </a:r>
            <a:r>
              <a:rPr lang="ko-KR" alt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투과</a:t>
            </a:r>
            <a:r>
              <a:rPr lang="ko-KR" altLang="en-US" b="1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되어</a:t>
            </a:r>
            <a:endParaRPr lang="en-US" altLang="ko-KR" b="1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ko-KR" altLang="en-US" b="1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유리 너머의 물체를 맞춤</a:t>
            </a:r>
            <a:endParaRPr lang="en-US" altLang="ko-KR" b="1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altLang="ko-KR" b="1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ko-KR" altLang="en-US" b="1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또한 레이저의 일부는</a:t>
            </a:r>
            <a:endParaRPr lang="en-US" altLang="ko-KR" b="1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ko-KR" altLang="en-US" b="1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거울과 마찬가지로 </a:t>
            </a:r>
            <a:r>
              <a:rPr lang="ko-KR" alt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반사</a:t>
            </a:r>
            <a:r>
              <a:rPr lang="ko-KR" altLang="en-US" b="1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됨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CE3CD2-E955-B0F1-25D0-9CF1E498CFFF}"/>
              </a:ext>
            </a:extLst>
          </p:cNvPr>
          <p:cNvSpPr/>
          <p:nvPr/>
        </p:nvSpPr>
        <p:spPr>
          <a:xfrm>
            <a:off x="4914401" y="5081252"/>
            <a:ext cx="2669309" cy="144802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또한 레이저의 대부분이</a:t>
            </a:r>
            <a:endParaRPr lang="en-US" altLang="ko-KR" b="1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ko-KR" altLang="en-US" b="1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투과되므로</a:t>
            </a:r>
            <a:endParaRPr lang="en-US" altLang="ko-KR" b="1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ko-KR" alt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유리의 포인트 클라우드가</a:t>
            </a:r>
            <a:endParaRPr lang="en-US" altLang="ko-KR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ko-KR" alt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거의 생성이 안되는 문제 </a:t>
            </a:r>
            <a:r>
              <a:rPr lang="ko-KR" altLang="en-US" b="1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발생</a:t>
            </a:r>
            <a:r>
              <a:rPr lang="en-US" altLang="ko-KR" b="1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  <a:endParaRPr lang="ko-KR" altLang="en-US" b="1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3557F91-563C-BCF9-4CB0-BA79DDB43985}"/>
              </a:ext>
            </a:extLst>
          </p:cNvPr>
          <p:cNvCxnSpPr>
            <a:cxnSpLocks/>
          </p:cNvCxnSpPr>
          <p:nvPr/>
        </p:nvCxnSpPr>
        <p:spPr>
          <a:xfrm flipH="1">
            <a:off x="3800048" y="3633548"/>
            <a:ext cx="705667" cy="11255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56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9AB19203-919C-556A-E564-35096C979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06EC17A5-0E79-60A6-F2FE-B631E1A2557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2D7543D1-806D-BF4B-84F1-4FBA7553BF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dirty="0"/>
              <a:t>Introduction: Reflective Material</a:t>
            </a:r>
            <a:endParaRPr dirty="0"/>
          </a:p>
        </p:txBody>
      </p:sp>
      <p:sp>
        <p:nvSpPr>
          <p:cNvPr id="5" name="Google Shape;95;p2">
            <a:extLst>
              <a:ext uri="{FF2B5EF4-FFF2-40B4-BE49-F238E27FC236}">
                <a16:creationId xmlns:a16="http://schemas.microsoft.com/office/drawing/2014/main" id="{5739F8FF-29B0-83A6-EEB2-EB6037FBD8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846" y="1052736"/>
            <a:ext cx="8858312" cy="94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ko-KR" altLang="en-US" sz="1800" dirty="0"/>
              <a:t>이러한 거울</a:t>
            </a:r>
            <a:r>
              <a:rPr lang="en-US" altLang="ko-KR" sz="1800" dirty="0"/>
              <a:t>/</a:t>
            </a:r>
            <a:r>
              <a:rPr lang="ko-KR" altLang="en-US" sz="1800" dirty="0"/>
              <a:t>유리와 같은 </a:t>
            </a:r>
            <a:r>
              <a:rPr lang="en-US" altLang="ko-KR" sz="1800" dirty="0"/>
              <a:t>Reflective Material</a:t>
            </a:r>
            <a:r>
              <a:rPr lang="ko-KR" altLang="en-US" sz="1800" dirty="0"/>
              <a:t>은 </a:t>
            </a:r>
            <a:r>
              <a:rPr lang="en-US" altLang="ko-KR" sz="1800" dirty="0">
                <a:solidFill>
                  <a:srgbClr val="FF0000"/>
                </a:solidFill>
              </a:rPr>
              <a:t>SLAM</a:t>
            </a:r>
            <a:r>
              <a:rPr lang="ko-KR" altLang="en-US" sz="1800" dirty="0">
                <a:solidFill>
                  <a:srgbClr val="FF0000"/>
                </a:solidFill>
              </a:rPr>
              <a:t>에 에러를 발생시킴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056" name="Picture 8" descr="WALL-E | Wiki Héros | Fandom">
            <a:extLst>
              <a:ext uri="{FF2B5EF4-FFF2-40B4-BE49-F238E27FC236}">
                <a16:creationId xmlns:a16="http://schemas.microsoft.com/office/drawing/2014/main" id="{6DCD4C73-D04B-2319-7E59-7DAF7C4E7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95" y="3837647"/>
            <a:ext cx="1931987" cy="181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거울 - 무료 가구 및 가정개 아이콘">
            <a:extLst>
              <a:ext uri="{FF2B5EF4-FFF2-40B4-BE49-F238E27FC236}">
                <a16:creationId xmlns:a16="http://schemas.microsoft.com/office/drawing/2014/main" id="{75F5FD1D-CB91-88D0-F032-F82D168A4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927" y="2424730"/>
            <a:ext cx="1414654" cy="141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유리 - 무료 여러 가지 잡다한개 아이콘">
            <a:extLst>
              <a:ext uri="{FF2B5EF4-FFF2-40B4-BE49-F238E27FC236}">
                <a16:creationId xmlns:a16="http://schemas.microsoft.com/office/drawing/2014/main" id="{4AE0F272-ABEF-A2C2-7B81-527507C26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254" y="4742873"/>
            <a:ext cx="1414654" cy="141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 descr="클립아트, 만화 영화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B91059E-15B0-7129-E07E-9D849EEF3E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6643" y="4029101"/>
            <a:ext cx="1079783" cy="1229724"/>
          </a:xfrm>
          <a:prstGeom prst="rect">
            <a:avLst/>
          </a:prstGeom>
        </p:spPr>
      </p:pic>
      <p:pic>
        <p:nvPicPr>
          <p:cNvPr id="17" name="그림 16" descr="클립아트, 만화 영화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BA05690-B1D6-9C84-C07F-2FBBF938D67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6719396" y="2714534"/>
            <a:ext cx="987697" cy="1124850"/>
          </a:xfrm>
          <a:prstGeom prst="rect">
            <a:avLst/>
          </a:prstGeom>
        </p:spPr>
      </p:pic>
      <p:pic>
        <p:nvPicPr>
          <p:cNvPr id="18" name="그림 17" descr="클립아트, 만화 영화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0953F30-9662-67A6-1279-F15A4631619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7466948" y="4180448"/>
            <a:ext cx="987697" cy="1124850"/>
          </a:xfrm>
          <a:prstGeom prst="rect">
            <a:avLst/>
          </a:prstGeom>
        </p:spPr>
      </p:pic>
      <p:sp>
        <p:nvSpPr>
          <p:cNvPr id="20" name="말풍선: 타원형 19">
            <a:extLst>
              <a:ext uri="{FF2B5EF4-FFF2-40B4-BE49-F238E27FC236}">
                <a16:creationId xmlns:a16="http://schemas.microsoft.com/office/drawing/2014/main" id="{AC5CB437-8F43-DC70-4CD7-AFFD875C1749}"/>
              </a:ext>
            </a:extLst>
          </p:cNvPr>
          <p:cNvSpPr/>
          <p:nvPr/>
        </p:nvSpPr>
        <p:spPr>
          <a:xfrm>
            <a:off x="1595388" y="2263421"/>
            <a:ext cx="2499972" cy="1305860"/>
          </a:xfrm>
          <a:prstGeom prst="wedgeEllipseCallout">
            <a:avLst>
              <a:gd name="adj1" fmla="val -32930"/>
              <a:gd name="adj2" fmla="val 6414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아 현재 </a:t>
            </a:r>
            <a:r>
              <a:rPr lang="en-US" altLang="ko-KR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Map</a:t>
            </a:r>
            <a:r>
              <a:rPr lang="ko-KR" altLang="en-US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에는</a:t>
            </a:r>
            <a:endParaRPr lang="en-US" altLang="ko-KR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ko-KR" altLang="en-US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푸앙이가 세 마리 있구나</a:t>
            </a:r>
            <a:r>
              <a:rPr lang="en-US" altLang="ko-KR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  <a:endParaRPr lang="ko-KR" altLang="en-US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248B0E-DDD9-CC36-9CCA-7F9388DCEEB1}"/>
              </a:ext>
            </a:extLst>
          </p:cNvPr>
          <p:cNvSpPr txBox="1"/>
          <p:nvPr/>
        </p:nvSpPr>
        <p:spPr>
          <a:xfrm>
            <a:off x="3735172" y="5233995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 Object</a:t>
            </a:r>
            <a:endParaRPr lang="ko-KR" alt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D74AB6-8281-05FE-6204-65D247CD8656}"/>
              </a:ext>
            </a:extLst>
          </p:cNvPr>
          <p:cNvSpPr txBox="1"/>
          <p:nvPr/>
        </p:nvSpPr>
        <p:spPr>
          <a:xfrm>
            <a:off x="6493345" y="3921796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Reflected Object</a:t>
            </a:r>
            <a:endParaRPr lang="ko-KR" alt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874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FE3C1B88-9EC3-8895-AEB8-CA3667F7E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BC560E06-9712-84F3-55A0-58C2741BE7F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2D1078A5-09C8-D4BC-081E-A246BB23C8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dirty="0"/>
              <a:t>Introduction: Reflective Material</a:t>
            </a:r>
            <a:endParaRPr dirty="0"/>
          </a:p>
        </p:txBody>
      </p:sp>
      <p:sp>
        <p:nvSpPr>
          <p:cNvPr id="5" name="Google Shape;95;p2">
            <a:extLst>
              <a:ext uri="{FF2B5EF4-FFF2-40B4-BE49-F238E27FC236}">
                <a16:creationId xmlns:a16="http://schemas.microsoft.com/office/drawing/2014/main" id="{67FFC839-9127-10BE-6BC2-966B313440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846" y="1052736"/>
            <a:ext cx="8858312" cy="4073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ko-KR" altLang="en-US" sz="1800" dirty="0"/>
              <a:t>따라서 논문에서는 </a:t>
            </a:r>
            <a:r>
              <a:rPr lang="en-US" altLang="ko-KR" sz="1800" dirty="0"/>
              <a:t>Lidar</a:t>
            </a:r>
            <a:r>
              <a:rPr lang="ko-KR" altLang="en-US" sz="1800" dirty="0"/>
              <a:t>의 </a:t>
            </a:r>
            <a:r>
              <a:rPr lang="en-US" altLang="ko-KR" sz="1800" dirty="0">
                <a:solidFill>
                  <a:srgbClr val="FF0000"/>
                </a:solidFill>
              </a:rPr>
              <a:t>Dual Return</a:t>
            </a:r>
            <a:r>
              <a:rPr lang="ko-KR" altLang="en-US" sz="1800" dirty="0"/>
              <a:t>을 적극적으로 활용하여 다음과 같은 목표를 수행</a:t>
            </a:r>
            <a:br>
              <a:rPr lang="en-US" altLang="ko-KR" sz="1800" dirty="0"/>
            </a:br>
            <a:br>
              <a:rPr lang="en-US" altLang="ko-KR" sz="1800" dirty="0"/>
            </a:br>
            <a:endParaRPr lang="en-US" altLang="ko-KR" sz="1800" dirty="0"/>
          </a:p>
          <a:p>
            <a:pPr marL="800100" lvl="1">
              <a:lnSpc>
                <a:spcPct val="2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+mj-lt"/>
              <a:buAutoNum type="arabicPeriod"/>
            </a:pPr>
            <a:r>
              <a:rPr lang="ko-KR" altLang="en-US" sz="2000" dirty="0">
                <a:solidFill>
                  <a:schemeClr val="bg2"/>
                </a:solidFill>
              </a:rPr>
              <a:t>반사된 물체의 포인트 클라우드를 </a:t>
            </a:r>
            <a:r>
              <a:rPr lang="ko-KR" altLang="en-US" sz="2000" dirty="0">
                <a:solidFill>
                  <a:srgbClr val="FF0000"/>
                </a:solidFill>
              </a:rPr>
              <a:t>원래 위치로 복원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marL="800100" lvl="1">
              <a:lnSpc>
                <a:spcPct val="2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+mj-lt"/>
              <a:buAutoNum type="arabicPeriod"/>
            </a:pPr>
            <a:r>
              <a:rPr lang="ko-KR" altLang="en-US" sz="2000" dirty="0">
                <a:solidFill>
                  <a:schemeClr val="bg2"/>
                </a:solidFill>
              </a:rPr>
              <a:t>유리의 포인트 클라우드를 </a:t>
            </a:r>
            <a:r>
              <a:rPr lang="ko-KR" altLang="en-US" sz="2000" dirty="0">
                <a:solidFill>
                  <a:srgbClr val="FF0000"/>
                </a:solidFill>
              </a:rPr>
              <a:t>정확하게 인식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marL="800100" lvl="1">
              <a:lnSpc>
                <a:spcPct val="2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+mj-lt"/>
              <a:buAutoNum type="arabicPeriod"/>
            </a:pPr>
            <a:r>
              <a:rPr lang="ko-KR" altLang="en-US" sz="2000" dirty="0">
                <a:solidFill>
                  <a:schemeClr val="bg2"/>
                </a:solidFill>
              </a:rPr>
              <a:t>유리 너머의 포인트 클라우드는 그대로 </a:t>
            </a:r>
            <a:r>
              <a:rPr lang="ko-KR" altLang="en-US" sz="2000" dirty="0">
                <a:solidFill>
                  <a:srgbClr val="FF0000"/>
                </a:solidFill>
              </a:rPr>
              <a:t>유지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493503"/>
      </p:ext>
    </p:extLst>
  </p:cSld>
  <p:clrMapOvr>
    <a:masterClrMapping/>
  </p:clrMapOvr>
</p:sld>
</file>

<file path=ppt/theme/theme1.xml><?xml version="1.0" encoding="utf-8"?>
<a:theme xmlns:a="http://schemas.openxmlformats.org/drawingml/2006/main" name="nsl2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5272</TotalTime>
  <Words>2075</Words>
  <Application>Microsoft Office PowerPoint</Application>
  <PresentationFormat>화면 슬라이드 쇼(4:3)</PresentationFormat>
  <Paragraphs>336</Paragraphs>
  <Slides>44</Slides>
  <Notes>44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9" baseType="lpstr">
      <vt:lpstr>Noto Sans Symbols</vt:lpstr>
      <vt:lpstr>Malgun Gothic</vt:lpstr>
      <vt:lpstr>Arial</vt:lpstr>
      <vt:lpstr>Calibri</vt:lpstr>
      <vt:lpstr>nsl2</vt:lpstr>
      <vt:lpstr>Mapping with Reflection – Detection and Utilization of Reflection in 3D Lidar Scans</vt:lpstr>
      <vt:lpstr>Abstract</vt:lpstr>
      <vt:lpstr>Abstract</vt:lpstr>
      <vt:lpstr>I: Introduction</vt:lpstr>
      <vt:lpstr>Introduction</vt:lpstr>
      <vt:lpstr>Introduction: Reflective Material Mirror</vt:lpstr>
      <vt:lpstr>Introduction: Reflective Material Glass</vt:lpstr>
      <vt:lpstr>Introduction: Reflective Material</vt:lpstr>
      <vt:lpstr>Introduction: Reflective Material</vt:lpstr>
      <vt:lpstr>Introduction: Lidar Dual Return</vt:lpstr>
      <vt:lpstr>Introduction: Background</vt:lpstr>
      <vt:lpstr>Introduction: Background</vt:lpstr>
      <vt:lpstr>II: Physical Characteristic Analysis</vt:lpstr>
      <vt:lpstr>Sensor Characteristic</vt:lpstr>
      <vt:lpstr>Sensor Characteristic</vt:lpstr>
      <vt:lpstr>Sensor Characteristic</vt:lpstr>
      <vt:lpstr>Sensor Characteristic</vt:lpstr>
      <vt:lpstr>Intensity Peak</vt:lpstr>
      <vt:lpstr>Intensity Peak</vt:lpstr>
      <vt:lpstr>III: Method</vt:lpstr>
      <vt:lpstr>Method</vt:lpstr>
      <vt:lpstr>Method 1: Process and Organize Point Cloud</vt:lpstr>
      <vt:lpstr>Method 2: Intensity Peak</vt:lpstr>
      <vt:lpstr>Method 2: Intensity Peak</vt:lpstr>
      <vt:lpstr>Method 3: Dual Return</vt:lpstr>
      <vt:lpstr>Method 4: Find Boundary</vt:lpstr>
      <vt:lpstr>Method 5: Classify Points</vt:lpstr>
      <vt:lpstr>Method 5: Classify Points</vt:lpstr>
      <vt:lpstr>Method 5: Classify Points</vt:lpstr>
      <vt:lpstr>Method 5: Classify Points</vt:lpstr>
      <vt:lpstr>Method 6: Reflection Back Mirroring</vt:lpstr>
      <vt:lpstr>Method 6: Reflection Back Mirroring</vt:lpstr>
      <vt:lpstr>Method 7: Integration to SLAM Framework</vt:lpstr>
      <vt:lpstr>IV: Experiments</vt:lpstr>
      <vt:lpstr>Experiment</vt:lpstr>
      <vt:lpstr>Experiment</vt:lpstr>
      <vt:lpstr>Experiment 1: Point Cloud Classification</vt:lpstr>
      <vt:lpstr>Experiment 2: Glass Plane Evaluation</vt:lpstr>
      <vt:lpstr>Experiment 2: Glass Plane Evaluation</vt:lpstr>
      <vt:lpstr>Experiment 3: SLAM Experiment</vt:lpstr>
      <vt:lpstr>Experiment 3: SLAM Experiment</vt:lpstr>
      <vt:lpstr>Experiment 4: Mapping with Reflection</vt:lpstr>
      <vt:lpstr>Conclusions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jeongyeup.paek</dc:creator>
  <cp:lastModifiedBy>경민 김</cp:lastModifiedBy>
  <cp:revision>10</cp:revision>
  <dcterms:created xsi:type="dcterms:W3CDTF">2014-03-19T10:21:19Z</dcterms:created>
  <dcterms:modified xsi:type="dcterms:W3CDTF">2025-08-01T05:56:23Z</dcterms:modified>
</cp:coreProperties>
</file>